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67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winkl" panose="020B0604020202020204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5AEDC"/>
    <a:srgbClr val="B293D1"/>
    <a:srgbClr val="8C5DBB"/>
    <a:srgbClr val="653C8F"/>
    <a:srgbClr val="9D9CCD"/>
    <a:srgbClr val="18A0DB"/>
    <a:srgbClr val="DE1E5A"/>
    <a:srgbClr val="BC0105"/>
    <a:srgbClr val="4DB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1" autoAdjust="0"/>
    <p:restoredTop sz="94660"/>
  </p:normalViewPr>
  <p:slideViewPr>
    <p:cSldViewPr snapToGrid="0" showGuides="1">
      <p:cViewPr varScale="1">
        <p:scale>
          <a:sx n="52" d="100"/>
          <a:sy n="52" d="100"/>
        </p:scale>
        <p:origin x="340" y="60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23/06/2024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23/06/2024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early-years-mathematics/early-years-shape-spaces-and-measures/early-years-sorting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early-years-mathematics/early-years-shape-spaces-and-measures/early-years-sortin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10" Type="http://schemas.openxmlformats.org/officeDocument/2006/relationships/slide" Target="slide6.xml"/><Relationship Id="rId4" Type="http://schemas.openxmlformats.org/officeDocument/2006/relationships/image" Target="../media/image8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18.pn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slide" Target="slide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E017209-A700-475B-A04D-4141A542E8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508" y="1501353"/>
            <a:ext cx="3174236" cy="4285836"/>
          </a:xfrm>
          <a:prstGeom prst="rect">
            <a:avLst/>
          </a:prstGeom>
        </p:spPr>
      </p:pic>
      <p:sp>
        <p:nvSpPr>
          <p:cNvPr id="27" name="Left box click space" hidden="1">
            <a:extLst>
              <a:ext uri="{FF2B5EF4-FFF2-40B4-BE49-F238E27FC236}">
                <a16:creationId xmlns:a16="http://schemas.microsoft.com/office/drawing/2014/main" id="{07EF9B35-906F-4FC3-A806-11B46FEFEEDF}"/>
              </a:ext>
            </a:extLst>
          </p:cNvPr>
          <p:cNvSpPr/>
          <p:nvPr/>
        </p:nvSpPr>
        <p:spPr>
          <a:xfrm>
            <a:off x="755647" y="1473201"/>
            <a:ext cx="3643821" cy="3289299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ight box click space" hidden="1">
            <a:extLst>
              <a:ext uri="{FF2B5EF4-FFF2-40B4-BE49-F238E27FC236}">
                <a16:creationId xmlns:a16="http://schemas.microsoft.com/office/drawing/2014/main" id="{E3756070-7DA7-4CD8-918F-344F96EE8813}"/>
              </a:ext>
            </a:extLst>
          </p:cNvPr>
          <p:cNvSpPr/>
          <p:nvPr/>
        </p:nvSpPr>
        <p:spPr>
          <a:xfrm>
            <a:off x="4757018" y="1473201"/>
            <a:ext cx="3643821" cy="3289299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38C0F7CC-E4CE-4FE5-AF46-32A1B9946D5D}"/>
              </a:ext>
            </a:extLst>
          </p:cNvPr>
          <p:cNvSpPr/>
          <p:nvPr/>
        </p:nvSpPr>
        <p:spPr>
          <a:xfrm>
            <a:off x="4652043" y="2619201"/>
            <a:ext cx="3252699" cy="1836165"/>
          </a:xfrm>
          <a:prstGeom prst="wedgeRoundRectCallout">
            <a:avLst>
              <a:gd name="adj1" fmla="val -73704"/>
              <a:gd name="adj2" fmla="val 41422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</a:rPr>
              <a:t>Well done for sorting all of the monsters!</a:t>
            </a:r>
          </a:p>
        </p:txBody>
      </p:sp>
    </p:spTree>
    <p:extLst>
      <p:ext uri="{BB962C8B-B14F-4D97-AF65-F5344CB8AC3E}">
        <p14:creationId xmlns:p14="http://schemas.microsoft.com/office/powerpoint/2010/main" val="3758248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Which box should the blue monster </a:t>
            </a:r>
            <a:br>
              <a:rPr lang="en-US" sz="2800" dirty="0"/>
            </a:br>
            <a:r>
              <a:rPr lang="en-US" sz="2800" dirty="0"/>
              <a:t>be sorted into? </a:t>
            </a:r>
            <a:endParaRPr lang="en-GB" sz="2800" dirty="0">
              <a:latin typeface="+mn-lt"/>
            </a:endParaRPr>
          </a:p>
        </p:txBody>
      </p:sp>
      <p:sp>
        <p:nvSpPr>
          <p:cNvPr id="11" name="Left White Rectangle: Top Corners Rounded 10">
            <a:extLst>
              <a:ext uri="{FF2B5EF4-FFF2-40B4-BE49-F238E27FC236}">
                <a16:creationId xmlns:a16="http://schemas.microsoft.com/office/drawing/2014/main" id="{02F9A93C-F60D-4A9F-9C02-D3F0B492E59D}"/>
              </a:ext>
            </a:extLst>
          </p:cNvPr>
          <p:cNvSpPr/>
          <p:nvPr/>
        </p:nvSpPr>
        <p:spPr>
          <a:xfrm rot="10800000">
            <a:off x="755648" y="1902916"/>
            <a:ext cx="3643821" cy="2792907"/>
          </a:xfrm>
          <a:prstGeom prst="round2SameRect">
            <a:avLst>
              <a:gd name="adj1" fmla="val 6015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Lilac Rectangle: Top Corners Rounded 9">
            <a:extLst>
              <a:ext uri="{FF2B5EF4-FFF2-40B4-BE49-F238E27FC236}">
                <a16:creationId xmlns:a16="http://schemas.microsoft.com/office/drawing/2014/main" id="{BC66F89E-CAC5-4D76-B23A-C437C1B61E89}"/>
              </a:ext>
            </a:extLst>
          </p:cNvPr>
          <p:cNvSpPr/>
          <p:nvPr/>
        </p:nvSpPr>
        <p:spPr>
          <a:xfrm>
            <a:off x="755650" y="1533586"/>
            <a:ext cx="3643821" cy="369332"/>
          </a:xfrm>
          <a:prstGeom prst="round2SameRect">
            <a:avLst>
              <a:gd name="adj1" fmla="val 43677"/>
              <a:gd name="adj2" fmla="val 0"/>
            </a:avLst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White Rectangle: Top Corners Rounded 10">
            <a:extLst>
              <a:ext uri="{FF2B5EF4-FFF2-40B4-BE49-F238E27FC236}">
                <a16:creationId xmlns:a16="http://schemas.microsoft.com/office/drawing/2014/main" id="{9D088D0F-B25C-40BD-BCBD-C73383459133}"/>
              </a:ext>
            </a:extLst>
          </p:cNvPr>
          <p:cNvSpPr/>
          <p:nvPr/>
        </p:nvSpPr>
        <p:spPr>
          <a:xfrm rot="10800000">
            <a:off x="4757018" y="1902916"/>
            <a:ext cx="3643821" cy="2792908"/>
          </a:xfrm>
          <a:prstGeom prst="round2SameRect">
            <a:avLst>
              <a:gd name="adj1" fmla="val 6015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Lilac Rectangle: Top Corners Rounded 9">
            <a:extLst>
              <a:ext uri="{FF2B5EF4-FFF2-40B4-BE49-F238E27FC236}">
                <a16:creationId xmlns:a16="http://schemas.microsoft.com/office/drawing/2014/main" id="{4DD167A7-E76E-41F2-82FD-932E9682E574}"/>
              </a:ext>
            </a:extLst>
          </p:cNvPr>
          <p:cNvSpPr/>
          <p:nvPr/>
        </p:nvSpPr>
        <p:spPr>
          <a:xfrm>
            <a:off x="4757019" y="1533586"/>
            <a:ext cx="3643821" cy="369332"/>
          </a:xfrm>
          <a:prstGeom prst="round2SameRect">
            <a:avLst>
              <a:gd name="adj1" fmla="val 46122"/>
              <a:gd name="adj2" fmla="val 0"/>
            </a:avLst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19E96E-6693-45E8-B8B8-3ECA7F1CFB41}"/>
              </a:ext>
            </a:extLst>
          </p:cNvPr>
          <p:cNvSpPr txBox="1"/>
          <p:nvPr/>
        </p:nvSpPr>
        <p:spPr>
          <a:xfrm>
            <a:off x="755651" y="1533586"/>
            <a:ext cx="364382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700" dirty="0">
                <a:solidFill>
                  <a:schemeClr val="bg1"/>
                </a:solidFill>
              </a:rPr>
              <a:t>Has a Hat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CFA946-55C7-4C03-9B38-3EF0933EBF03}"/>
              </a:ext>
            </a:extLst>
          </p:cNvPr>
          <p:cNvSpPr txBox="1"/>
          <p:nvPr/>
        </p:nvSpPr>
        <p:spPr>
          <a:xfrm>
            <a:off x="4757019" y="1534355"/>
            <a:ext cx="364382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700" dirty="0">
                <a:solidFill>
                  <a:schemeClr val="bg1"/>
                </a:solidFill>
              </a:rPr>
              <a:t>Does Not Have a Hat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7CE97E0-171E-42FB-A0B2-7DF3E3A880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791" y="2074624"/>
            <a:ext cx="1216620" cy="133648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954724D-866A-4831-9BAA-77A6665696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128" y="2887977"/>
            <a:ext cx="1400206" cy="133648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2C0CFB0-B989-401B-928B-1C915A707B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0129" y="3078808"/>
            <a:ext cx="1084963" cy="115551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FD8804E-C775-4ED4-B368-D88F1A5831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0078" y="2013087"/>
            <a:ext cx="1116699" cy="1415914"/>
          </a:xfrm>
          <a:prstGeom prst="rect">
            <a:avLst/>
          </a:prstGeom>
        </p:spPr>
      </p:pic>
      <p:sp>
        <p:nvSpPr>
          <p:cNvPr id="2" name="Left Frame Rectangle: Rounded Corners 1">
            <a:extLst>
              <a:ext uri="{FF2B5EF4-FFF2-40B4-BE49-F238E27FC236}">
                <a16:creationId xmlns:a16="http://schemas.microsoft.com/office/drawing/2014/main" id="{033975F8-FD79-4F8C-8C6A-E6B8E2122D0C}"/>
              </a:ext>
            </a:extLst>
          </p:cNvPr>
          <p:cNvSpPr/>
          <p:nvPr/>
        </p:nvSpPr>
        <p:spPr>
          <a:xfrm>
            <a:off x="755650" y="1533586"/>
            <a:ext cx="3643822" cy="3162239"/>
          </a:xfrm>
          <a:prstGeom prst="roundRect">
            <a:avLst>
              <a:gd name="adj" fmla="val 5025"/>
            </a:avLst>
          </a:prstGeom>
          <a:noFill/>
          <a:ln w="19050">
            <a:solidFill>
              <a:srgbClr val="653C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Frame Rectangle: Rounded Corners 5">
            <a:extLst>
              <a:ext uri="{FF2B5EF4-FFF2-40B4-BE49-F238E27FC236}">
                <a16:creationId xmlns:a16="http://schemas.microsoft.com/office/drawing/2014/main" id="{CF1897AE-EAE3-4CF2-83E8-25C7E95AE298}"/>
              </a:ext>
            </a:extLst>
          </p:cNvPr>
          <p:cNvSpPr/>
          <p:nvPr/>
        </p:nvSpPr>
        <p:spPr>
          <a:xfrm>
            <a:off x="4757018" y="1533586"/>
            <a:ext cx="3643822" cy="3162239"/>
          </a:xfrm>
          <a:prstGeom prst="roundRect">
            <a:avLst>
              <a:gd name="adj" fmla="val 5025"/>
            </a:avLst>
          </a:prstGeom>
          <a:noFill/>
          <a:ln w="19050">
            <a:solidFill>
              <a:srgbClr val="653C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35BF3E-09FD-4BD6-BC39-E62395BC66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4974" y="4903465"/>
            <a:ext cx="1814051" cy="1230192"/>
          </a:xfrm>
          <a:prstGeom prst="rect">
            <a:avLst/>
          </a:prstGeom>
        </p:spPr>
      </p:pic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C8A67562-24C1-4FE4-9A09-844136FF340D}"/>
              </a:ext>
            </a:extLst>
          </p:cNvPr>
          <p:cNvSpPr/>
          <p:nvPr/>
        </p:nvSpPr>
        <p:spPr>
          <a:xfrm>
            <a:off x="5094612" y="5065154"/>
            <a:ext cx="1186918" cy="403636"/>
          </a:xfrm>
          <a:prstGeom prst="wedgeRoundRectCallout">
            <a:avLst>
              <a:gd name="adj1" fmla="val -71939"/>
              <a:gd name="adj2" fmla="val 5802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000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Try again.</a:t>
            </a: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88A3CF0D-C30C-4D2E-A8E0-C3C7606BE2BE}"/>
              </a:ext>
            </a:extLst>
          </p:cNvPr>
          <p:cNvSpPr/>
          <p:nvPr/>
        </p:nvSpPr>
        <p:spPr>
          <a:xfrm>
            <a:off x="6198100" y="2091727"/>
            <a:ext cx="1287381" cy="848294"/>
          </a:xfrm>
          <a:prstGeom prst="wedgeRoundRectCallout">
            <a:avLst>
              <a:gd name="adj1" fmla="val -65762"/>
              <a:gd name="adj2" fmla="val 18655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000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Well done, I do not have a hat.</a:t>
            </a:r>
          </a:p>
        </p:txBody>
      </p:sp>
      <p:sp>
        <p:nvSpPr>
          <p:cNvPr id="27" name="Left box click space">
            <a:extLst>
              <a:ext uri="{FF2B5EF4-FFF2-40B4-BE49-F238E27FC236}">
                <a16:creationId xmlns:a16="http://schemas.microsoft.com/office/drawing/2014/main" id="{07EF9B35-906F-4FC3-A806-11B46FEFEEDF}"/>
              </a:ext>
            </a:extLst>
          </p:cNvPr>
          <p:cNvSpPr/>
          <p:nvPr/>
        </p:nvSpPr>
        <p:spPr>
          <a:xfrm>
            <a:off x="755647" y="1473201"/>
            <a:ext cx="3643821" cy="3289299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ight box click space">
            <a:extLst>
              <a:ext uri="{FF2B5EF4-FFF2-40B4-BE49-F238E27FC236}">
                <a16:creationId xmlns:a16="http://schemas.microsoft.com/office/drawing/2014/main" id="{E3756070-7DA7-4CD8-918F-344F96EE8813}"/>
              </a:ext>
            </a:extLst>
          </p:cNvPr>
          <p:cNvSpPr/>
          <p:nvPr/>
        </p:nvSpPr>
        <p:spPr>
          <a:xfrm>
            <a:off x="4757018" y="1473201"/>
            <a:ext cx="3643821" cy="3289299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A142DB6-1A88-479C-940F-4A9F965E88E4}"/>
              </a:ext>
            </a:extLst>
          </p:cNvPr>
          <p:cNvSpPr/>
          <p:nvPr/>
        </p:nvSpPr>
        <p:spPr>
          <a:xfrm>
            <a:off x="7802879" y="6017623"/>
            <a:ext cx="783953" cy="291102"/>
          </a:xfrm>
          <a:prstGeom prst="roundRect">
            <a:avLst>
              <a:gd name="adj" fmla="val 26369"/>
            </a:avLst>
          </a:prstGeom>
          <a:solidFill>
            <a:srgbClr val="653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0000"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3" name="Hyperlink Box">
            <a:hlinkClick r:id="rId7" action="ppaction://hlinksldjump"/>
            <a:extLst>
              <a:ext uri="{FF2B5EF4-FFF2-40B4-BE49-F238E27FC236}">
                <a16:creationId xmlns:a16="http://schemas.microsoft.com/office/drawing/2014/main" id="{E8D1C014-ACDE-403F-8DEA-E19B86A6D95B}"/>
              </a:ext>
            </a:extLst>
          </p:cNvPr>
          <p:cNvSpPr/>
          <p:nvPr/>
        </p:nvSpPr>
        <p:spPr>
          <a:xfrm>
            <a:off x="7755254" y="5989048"/>
            <a:ext cx="874394" cy="361482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.1375 -0.4178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-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6" grpId="0" animBg="1"/>
      <p:bldP spid="2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Which box should the pink monster </a:t>
            </a:r>
            <a:br>
              <a:rPr lang="en-US" sz="2800" dirty="0"/>
            </a:br>
            <a:r>
              <a:rPr lang="en-US" sz="2800" dirty="0"/>
              <a:t>be sorted into? </a:t>
            </a:r>
            <a:endParaRPr lang="en-GB" sz="2800" dirty="0">
              <a:latin typeface="+mn-lt"/>
            </a:endParaRPr>
          </a:p>
        </p:txBody>
      </p:sp>
      <p:sp>
        <p:nvSpPr>
          <p:cNvPr id="11" name="Left White Rectangle: Top Corners Rounded 10">
            <a:extLst>
              <a:ext uri="{FF2B5EF4-FFF2-40B4-BE49-F238E27FC236}">
                <a16:creationId xmlns:a16="http://schemas.microsoft.com/office/drawing/2014/main" id="{02F9A93C-F60D-4A9F-9C02-D3F0B492E59D}"/>
              </a:ext>
            </a:extLst>
          </p:cNvPr>
          <p:cNvSpPr/>
          <p:nvPr/>
        </p:nvSpPr>
        <p:spPr>
          <a:xfrm rot="10800000">
            <a:off x="755648" y="1902916"/>
            <a:ext cx="3643821" cy="2792907"/>
          </a:xfrm>
          <a:prstGeom prst="round2SameRect">
            <a:avLst>
              <a:gd name="adj1" fmla="val 6015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Lilac Rectangle: Top Corners Rounded 9">
            <a:extLst>
              <a:ext uri="{FF2B5EF4-FFF2-40B4-BE49-F238E27FC236}">
                <a16:creationId xmlns:a16="http://schemas.microsoft.com/office/drawing/2014/main" id="{BC66F89E-CAC5-4D76-B23A-C437C1B61E89}"/>
              </a:ext>
            </a:extLst>
          </p:cNvPr>
          <p:cNvSpPr/>
          <p:nvPr/>
        </p:nvSpPr>
        <p:spPr>
          <a:xfrm>
            <a:off x="755650" y="1533586"/>
            <a:ext cx="3643821" cy="369332"/>
          </a:xfrm>
          <a:prstGeom prst="round2SameRect">
            <a:avLst>
              <a:gd name="adj1" fmla="val 43677"/>
              <a:gd name="adj2" fmla="val 0"/>
            </a:avLst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White Rectangle: Top Corners Rounded 10">
            <a:extLst>
              <a:ext uri="{FF2B5EF4-FFF2-40B4-BE49-F238E27FC236}">
                <a16:creationId xmlns:a16="http://schemas.microsoft.com/office/drawing/2014/main" id="{9D088D0F-B25C-40BD-BCBD-C73383459133}"/>
              </a:ext>
            </a:extLst>
          </p:cNvPr>
          <p:cNvSpPr/>
          <p:nvPr/>
        </p:nvSpPr>
        <p:spPr>
          <a:xfrm rot="10800000">
            <a:off x="4757018" y="1902916"/>
            <a:ext cx="3643821" cy="2792908"/>
          </a:xfrm>
          <a:prstGeom prst="round2SameRect">
            <a:avLst>
              <a:gd name="adj1" fmla="val 6015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Lilac Rectangle: Top Corners Rounded 9">
            <a:extLst>
              <a:ext uri="{FF2B5EF4-FFF2-40B4-BE49-F238E27FC236}">
                <a16:creationId xmlns:a16="http://schemas.microsoft.com/office/drawing/2014/main" id="{4DD167A7-E76E-41F2-82FD-932E9682E574}"/>
              </a:ext>
            </a:extLst>
          </p:cNvPr>
          <p:cNvSpPr/>
          <p:nvPr/>
        </p:nvSpPr>
        <p:spPr>
          <a:xfrm>
            <a:off x="4757019" y="1533586"/>
            <a:ext cx="3643821" cy="369332"/>
          </a:xfrm>
          <a:prstGeom prst="round2SameRect">
            <a:avLst>
              <a:gd name="adj1" fmla="val 46122"/>
              <a:gd name="adj2" fmla="val 0"/>
            </a:avLst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35BF3E-09FD-4BD6-BC39-E62395BC66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9344" y="3447170"/>
            <a:ext cx="1564011" cy="10606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19E96E-6693-45E8-B8B8-3ECA7F1CFB41}"/>
              </a:ext>
            </a:extLst>
          </p:cNvPr>
          <p:cNvSpPr txBox="1"/>
          <p:nvPr/>
        </p:nvSpPr>
        <p:spPr>
          <a:xfrm>
            <a:off x="755651" y="1533586"/>
            <a:ext cx="364382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700" dirty="0">
                <a:solidFill>
                  <a:schemeClr val="bg1"/>
                </a:solidFill>
              </a:rPr>
              <a:t>One Eye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CFA946-55C7-4C03-9B38-3EF0933EBF03}"/>
              </a:ext>
            </a:extLst>
          </p:cNvPr>
          <p:cNvSpPr txBox="1"/>
          <p:nvPr/>
        </p:nvSpPr>
        <p:spPr>
          <a:xfrm>
            <a:off x="4757019" y="1534355"/>
            <a:ext cx="364382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700" dirty="0">
                <a:solidFill>
                  <a:schemeClr val="bg1"/>
                </a:solidFill>
              </a:rPr>
              <a:t>Two Eyes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954724D-866A-4831-9BAA-77A6665696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4590" y="2025144"/>
            <a:ext cx="1284745" cy="122628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FD8804E-C775-4ED4-B368-D88F1A5831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314" y="3104792"/>
            <a:ext cx="1116699" cy="1415914"/>
          </a:xfrm>
          <a:prstGeom prst="rect">
            <a:avLst/>
          </a:prstGeom>
        </p:spPr>
      </p:pic>
      <p:sp>
        <p:nvSpPr>
          <p:cNvPr id="2" name="Left Frame Rectangle: Rounded Corners 1">
            <a:extLst>
              <a:ext uri="{FF2B5EF4-FFF2-40B4-BE49-F238E27FC236}">
                <a16:creationId xmlns:a16="http://schemas.microsoft.com/office/drawing/2014/main" id="{033975F8-FD79-4F8C-8C6A-E6B8E2122D0C}"/>
              </a:ext>
            </a:extLst>
          </p:cNvPr>
          <p:cNvSpPr/>
          <p:nvPr/>
        </p:nvSpPr>
        <p:spPr>
          <a:xfrm>
            <a:off x="755650" y="1533586"/>
            <a:ext cx="3643822" cy="3162239"/>
          </a:xfrm>
          <a:prstGeom prst="roundRect">
            <a:avLst>
              <a:gd name="adj" fmla="val 5025"/>
            </a:avLst>
          </a:prstGeom>
          <a:noFill/>
          <a:ln w="19050">
            <a:solidFill>
              <a:srgbClr val="653C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Frame Rectangle: Rounded Corners 5">
            <a:extLst>
              <a:ext uri="{FF2B5EF4-FFF2-40B4-BE49-F238E27FC236}">
                <a16:creationId xmlns:a16="http://schemas.microsoft.com/office/drawing/2014/main" id="{CF1897AE-EAE3-4CF2-83E8-25C7E95AE298}"/>
              </a:ext>
            </a:extLst>
          </p:cNvPr>
          <p:cNvSpPr/>
          <p:nvPr/>
        </p:nvSpPr>
        <p:spPr>
          <a:xfrm>
            <a:off x="4757018" y="1533586"/>
            <a:ext cx="3643822" cy="3162239"/>
          </a:xfrm>
          <a:prstGeom prst="roundRect">
            <a:avLst>
              <a:gd name="adj" fmla="val 5025"/>
            </a:avLst>
          </a:prstGeom>
          <a:noFill/>
          <a:ln w="19050">
            <a:solidFill>
              <a:srgbClr val="653C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Left box click space">
            <a:extLst>
              <a:ext uri="{FF2B5EF4-FFF2-40B4-BE49-F238E27FC236}">
                <a16:creationId xmlns:a16="http://schemas.microsoft.com/office/drawing/2014/main" id="{07EF9B35-906F-4FC3-A806-11B46FEFEEDF}"/>
              </a:ext>
            </a:extLst>
          </p:cNvPr>
          <p:cNvSpPr/>
          <p:nvPr/>
        </p:nvSpPr>
        <p:spPr>
          <a:xfrm>
            <a:off x="755647" y="1473201"/>
            <a:ext cx="3643821" cy="3289299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ight box click space">
            <a:extLst>
              <a:ext uri="{FF2B5EF4-FFF2-40B4-BE49-F238E27FC236}">
                <a16:creationId xmlns:a16="http://schemas.microsoft.com/office/drawing/2014/main" id="{E3756070-7DA7-4CD8-918F-344F96EE8813}"/>
              </a:ext>
            </a:extLst>
          </p:cNvPr>
          <p:cNvSpPr/>
          <p:nvPr/>
        </p:nvSpPr>
        <p:spPr>
          <a:xfrm>
            <a:off x="4757018" y="1473201"/>
            <a:ext cx="3643821" cy="3289299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A142DB6-1A88-479C-940F-4A9F965E88E4}"/>
              </a:ext>
            </a:extLst>
          </p:cNvPr>
          <p:cNvSpPr/>
          <p:nvPr/>
        </p:nvSpPr>
        <p:spPr>
          <a:xfrm>
            <a:off x="7802879" y="6017623"/>
            <a:ext cx="783953" cy="291102"/>
          </a:xfrm>
          <a:prstGeom prst="roundRect">
            <a:avLst>
              <a:gd name="adj" fmla="val 26369"/>
            </a:avLst>
          </a:prstGeom>
          <a:solidFill>
            <a:srgbClr val="653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0000" rtlCol="0" anchor="ctr"/>
          <a:lstStyle/>
          <a:p>
            <a:pPr algn="ctr"/>
            <a:r>
              <a:rPr lang="en-GB" dirty="0"/>
              <a:t>next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2740B1-0AB4-4859-878D-A47C027DA9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7076" y="2049793"/>
            <a:ext cx="980266" cy="1323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E8942F-FBCB-4BAC-8032-051B3C5898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6991" y="3150198"/>
            <a:ext cx="1213718" cy="13235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F847103-30AD-4FE4-9FFE-8093B97159C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4270" y="2041705"/>
            <a:ext cx="935370" cy="122628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2C0CFB0-B989-401B-928B-1C915A707BD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5152" y="4939353"/>
            <a:ext cx="1119460" cy="1192257"/>
          </a:xfrm>
          <a:prstGeom prst="rect">
            <a:avLst/>
          </a:prstGeom>
        </p:spPr>
      </p:pic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C8A67562-24C1-4FE4-9A09-844136FF340D}"/>
              </a:ext>
            </a:extLst>
          </p:cNvPr>
          <p:cNvSpPr/>
          <p:nvPr/>
        </p:nvSpPr>
        <p:spPr>
          <a:xfrm>
            <a:off x="5094612" y="5065154"/>
            <a:ext cx="1186918" cy="403636"/>
          </a:xfrm>
          <a:prstGeom prst="wedgeRoundRectCallout">
            <a:avLst>
              <a:gd name="adj1" fmla="val -71939"/>
              <a:gd name="adj2" fmla="val 5802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000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Try again.</a:t>
            </a: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88A3CF0D-C30C-4D2E-A8E0-C3C7606BE2BE}"/>
              </a:ext>
            </a:extLst>
          </p:cNvPr>
          <p:cNvSpPr/>
          <p:nvPr/>
        </p:nvSpPr>
        <p:spPr>
          <a:xfrm>
            <a:off x="5970128" y="3488177"/>
            <a:ext cx="1287381" cy="848294"/>
          </a:xfrm>
          <a:prstGeom prst="wedgeRoundRectCallout">
            <a:avLst>
              <a:gd name="adj1" fmla="val -65762"/>
              <a:gd name="adj2" fmla="val 18655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000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Well done, I have two eyes.</a:t>
            </a:r>
          </a:p>
        </p:txBody>
      </p:sp>
      <p:sp>
        <p:nvSpPr>
          <p:cNvPr id="25" name="Hyperlink Box">
            <a:hlinkClick r:id="rId9" action="ppaction://hlinksldjump"/>
            <a:extLst>
              <a:ext uri="{FF2B5EF4-FFF2-40B4-BE49-F238E27FC236}">
                <a16:creationId xmlns:a16="http://schemas.microsoft.com/office/drawing/2014/main" id="{B264D781-F3DB-4A0C-8BC4-C394242BFF2E}"/>
              </a:ext>
            </a:extLst>
          </p:cNvPr>
          <p:cNvSpPr/>
          <p:nvPr/>
        </p:nvSpPr>
        <p:spPr>
          <a:xfrm>
            <a:off x="7755254" y="5989048"/>
            <a:ext cx="874394" cy="361482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92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1224 -0.2273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11" y="-1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6" grpId="0" animBg="1"/>
      <p:bldP spid="2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Which box should the blue monster </a:t>
            </a:r>
            <a:br>
              <a:rPr lang="en-US" sz="2800" dirty="0"/>
            </a:br>
            <a:r>
              <a:rPr lang="en-US" sz="2800" dirty="0"/>
              <a:t>be sorted into? </a:t>
            </a:r>
            <a:endParaRPr lang="en-GB" sz="2800" dirty="0">
              <a:latin typeface="+mn-lt"/>
            </a:endParaRPr>
          </a:p>
        </p:txBody>
      </p:sp>
      <p:sp>
        <p:nvSpPr>
          <p:cNvPr id="11" name="Left White Rectangle: Top Corners Rounded 10">
            <a:extLst>
              <a:ext uri="{FF2B5EF4-FFF2-40B4-BE49-F238E27FC236}">
                <a16:creationId xmlns:a16="http://schemas.microsoft.com/office/drawing/2014/main" id="{02F9A93C-F60D-4A9F-9C02-D3F0B492E59D}"/>
              </a:ext>
            </a:extLst>
          </p:cNvPr>
          <p:cNvSpPr/>
          <p:nvPr/>
        </p:nvSpPr>
        <p:spPr>
          <a:xfrm rot="10800000">
            <a:off x="755648" y="1902916"/>
            <a:ext cx="3643821" cy="2792907"/>
          </a:xfrm>
          <a:prstGeom prst="round2SameRect">
            <a:avLst>
              <a:gd name="adj1" fmla="val 6015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Lilac Rectangle: Top Corners Rounded 9">
            <a:extLst>
              <a:ext uri="{FF2B5EF4-FFF2-40B4-BE49-F238E27FC236}">
                <a16:creationId xmlns:a16="http://schemas.microsoft.com/office/drawing/2014/main" id="{BC66F89E-CAC5-4D76-B23A-C437C1B61E89}"/>
              </a:ext>
            </a:extLst>
          </p:cNvPr>
          <p:cNvSpPr/>
          <p:nvPr/>
        </p:nvSpPr>
        <p:spPr>
          <a:xfrm>
            <a:off x="755650" y="1533586"/>
            <a:ext cx="3643821" cy="369332"/>
          </a:xfrm>
          <a:prstGeom prst="round2SameRect">
            <a:avLst>
              <a:gd name="adj1" fmla="val 43677"/>
              <a:gd name="adj2" fmla="val 0"/>
            </a:avLst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White Rectangle: Top Corners Rounded 10">
            <a:extLst>
              <a:ext uri="{FF2B5EF4-FFF2-40B4-BE49-F238E27FC236}">
                <a16:creationId xmlns:a16="http://schemas.microsoft.com/office/drawing/2014/main" id="{9D088D0F-B25C-40BD-BCBD-C73383459133}"/>
              </a:ext>
            </a:extLst>
          </p:cNvPr>
          <p:cNvSpPr/>
          <p:nvPr/>
        </p:nvSpPr>
        <p:spPr>
          <a:xfrm rot="10800000">
            <a:off x="4757018" y="1902916"/>
            <a:ext cx="3643821" cy="2792908"/>
          </a:xfrm>
          <a:prstGeom prst="round2SameRect">
            <a:avLst>
              <a:gd name="adj1" fmla="val 6015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Lilac Rectangle: Top Corners Rounded 9">
            <a:extLst>
              <a:ext uri="{FF2B5EF4-FFF2-40B4-BE49-F238E27FC236}">
                <a16:creationId xmlns:a16="http://schemas.microsoft.com/office/drawing/2014/main" id="{4DD167A7-E76E-41F2-82FD-932E9682E574}"/>
              </a:ext>
            </a:extLst>
          </p:cNvPr>
          <p:cNvSpPr/>
          <p:nvPr/>
        </p:nvSpPr>
        <p:spPr>
          <a:xfrm>
            <a:off x="4757019" y="1533586"/>
            <a:ext cx="3643821" cy="369332"/>
          </a:xfrm>
          <a:prstGeom prst="round2SameRect">
            <a:avLst>
              <a:gd name="adj1" fmla="val 46122"/>
              <a:gd name="adj2" fmla="val 0"/>
            </a:avLst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35BF3E-09FD-4BD6-BC39-E62395BC66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7271" y="3299369"/>
            <a:ext cx="1564011" cy="10606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19E96E-6693-45E8-B8B8-3ECA7F1CFB41}"/>
              </a:ext>
            </a:extLst>
          </p:cNvPr>
          <p:cNvSpPr txBox="1"/>
          <p:nvPr/>
        </p:nvSpPr>
        <p:spPr>
          <a:xfrm>
            <a:off x="755651" y="1533586"/>
            <a:ext cx="364382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700" dirty="0">
                <a:solidFill>
                  <a:schemeClr val="bg1"/>
                </a:solidFill>
              </a:rPr>
              <a:t>Spotty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CFA946-55C7-4C03-9B38-3EF0933EBF03}"/>
              </a:ext>
            </a:extLst>
          </p:cNvPr>
          <p:cNvSpPr txBox="1"/>
          <p:nvPr/>
        </p:nvSpPr>
        <p:spPr>
          <a:xfrm>
            <a:off x="4757019" y="1534355"/>
            <a:ext cx="364382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700" dirty="0">
                <a:solidFill>
                  <a:schemeClr val="bg1"/>
                </a:solidFill>
              </a:rPr>
              <a:t>Stripy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954724D-866A-4831-9BAA-77A6665696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1286" y="3345158"/>
            <a:ext cx="1253563" cy="119651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FD8804E-C775-4ED4-B368-D88F1A5831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6597" y="2079311"/>
            <a:ext cx="1116699" cy="1415914"/>
          </a:xfrm>
          <a:prstGeom prst="rect">
            <a:avLst/>
          </a:prstGeom>
        </p:spPr>
      </p:pic>
      <p:sp>
        <p:nvSpPr>
          <p:cNvPr id="2" name="Left Frame Rectangle: Rounded Corners 1">
            <a:extLst>
              <a:ext uri="{FF2B5EF4-FFF2-40B4-BE49-F238E27FC236}">
                <a16:creationId xmlns:a16="http://schemas.microsoft.com/office/drawing/2014/main" id="{033975F8-FD79-4F8C-8C6A-E6B8E2122D0C}"/>
              </a:ext>
            </a:extLst>
          </p:cNvPr>
          <p:cNvSpPr/>
          <p:nvPr/>
        </p:nvSpPr>
        <p:spPr>
          <a:xfrm>
            <a:off x="755650" y="1533586"/>
            <a:ext cx="3643822" cy="3162239"/>
          </a:xfrm>
          <a:prstGeom prst="roundRect">
            <a:avLst>
              <a:gd name="adj" fmla="val 5025"/>
            </a:avLst>
          </a:prstGeom>
          <a:noFill/>
          <a:ln w="19050">
            <a:solidFill>
              <a:srgbClr val="653C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Frame Rectangle: Rounded Corners 5">
            <a:extLst>
              <a:ext uri="{FF2B5EF4-FFF2-40B4-BE49-F238E27FC236}">
                <a16:creationId xmlns:a16="http://schemas.microsoft.com/office/drawing/2014/main" id="{CF1897AE-EAE3-4CF2-83E8-25C7E95AE298}"/>
              </a:ext>
            </a:extLst>
          </p:cNvPr>
          <p:cNvSpPr/>
          <p:nvPr/>
        </p:nvSpPr>
        <p:spPr>
          <a:xfrm>
            <a:off x="4757018" y="1533586"/>
            <a:ext cx="3643822" cy="3162239"/>
          </a:xfrm>
          <a:prstGeom prst="roundRect">
            <a:avLst>
              <a:gd name="adj" fmla="val 5025"/>
            </a:avLst>
          </a:prstGeom>
          <a:noFill/>
          <a:ln w="19050">
            <a:solidFill>
              <a:srgbClr val="653C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A142DB6-1A88-479C-940F-4A9F965E88E4}"/>
              </a:ext>
            </a:extLst>
          </p:cNvPr>
          <p:cNvSpPr/>
          <p:nvPr/>
        </p:nvSpPr>
        <p:spPr>
          <a:xfrm>
            <a:off x="7802879" y="6017623"/>
            <a:ext cx="783953" cy="291102"/>
          </a:xfrm>
          <a:prstGeom prst="roundRect">
            <a:avLst>
              <a:gd name="adj" fmla="val 26369"/>
            </a:avLst>
          </a:prstGeom>
          <a:solidFill>
            <a:srgbClr val="653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0000" rtlCol="0" anchor="ctr"/>
          <a:lstStyle/>
          <a:p>
            <a:pPr algn="ctr"/>
            <a:r>
              <a:rPr lang="en-GB" dirty="0"/>
              <a:t>next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2740B1-0AB4-4859-878D-A47C027DA9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1867" y="4839624"/>
            <a:ext cx="980266" cy="1323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E8942F-FBCB-4BAC-8032-051B3C5898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5574" y="2000698"/>
            <a:ext cx="1131781" cy="12341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F847103-30AD-4FE4-9FFE-8093B97159C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9083" y="2020454"/>
            <a:ext cx="884891" cy="116010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2C0CFB0-B989-401B-928B-1C915A707BD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5395" y="3299369"/>
            <a:ext cx="1119460" cy="1192257"/>
          </a:xfrm>
          <a:prstGeom prst="rect">
            <a:avLst/>
          </a:prstGeom>
        </p:spPr>
      </p:pic>
      <p:sp>
        <p:nvSpPr>
          <p:cNvPr id="27" name="Left box click space">
            <a:extLst>
              <a:ext uri="{FF2B5EF4-FFF2-40B4-BE49-F238E27FC236}">
                <a16:creationId xmlns:a16="http://schemas.microsoft.com/office/drawing/2014/main" id="{07EF9B35-906F-4FC3-A806-11B46FEFEEDF}"/>
              </a:ext>
            </a:extLst>
          </p:cNvPr>
          <p:cNvSpPr/>
          <p:nvPr/>
        </p:nvSpPr>
        <p:spPr>
          <a:xfrm>
            <a:off x="755647" y="1473201"/>
            <a:ext cx="3643821" cy="3289299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ight box click space">
            <a:extLst>
              <a:ext uri="{FF2B5EF4-FFF2-40B4-BE49-F238E27FC236}">
                <a16:creationId xmlns:a16="http://schemas.microsoft.com/office/drawing/2014/main" id="{E3756070-7DA7-4CD8-918F-344F96EE8813}"/>
              </a:ext>
            </a:extLst>
          </p:cNvPr>
          <p:cNvSpPr/>
          <p:nvPr/>
        </p:nvSpPr>
        <p:spPr>
          <a:xfrm>
            <a:off x="4757018" y="1473201"/>
            <a:ext cx="3643821" cy="3289299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C8A67562-24C1-4FE4-9A09-844136FF340D}"/>
              </a:ext>
            </a:extLst>
          </p:cNvPr>
          <p:cNvSpPr/>
          <p:nvPr/>
        </p:nvSpPr>
        <p:spPr>
          <a:xfrm>
            <a:off x="5094612" y="5169329"/>
            <a:ext cx="1186918" cy="403636"/>
          </a:xfrm>
          <a:prstGeom prst="wedgeRoundRectCallout">
            <a:avLst>
              <a:gd name="adj1" fmla="val -71939"/>
              <a:gd name="adj2" fmla="val 5802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000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Try again.</a:t>
            </a: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88A3CF0D-C30C-4D2E-A8E0-C3C7606BE2BE}"/>
              </a:ext>
            </a:extLst>
          </p:cNvPr>
          <p:cNvSpPr/>
          <p:nvPr/>
        </p:nvSpPr>
        <p:spPr>
          <a:xfrm>
            <a:off x="1940704" y="3495225"/>
            <a:ext cx="1287381" cy="848294"/>
          </a:xfrm>
          <a:prstGeom prst="wedgeRoundRectCallout">
            <a:avLst>
              <a:gd name="adj1" fmla="val -65762"/>
              <a:gd name="adj2" fmla="val 18655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000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Well done, I am spotty.</a:t>
            </a:r>
          </a:p>
        </p:txBody>
      </p:sp>
      <p:sp>
        <p:nvSpPr>
          <p:cNvPr id="25" name="Hyperlink Box">
            <a:hlinkClick r:id="rId9" action="ppaction://hlinksldjump"/>
            <a:extLst>
              <a:ext uri="{FF2B5EF4-FFF2-40B4-BE49-F238E27FC236}">
                <a16:creationId xmlns:a16="http://schemas.microsoft.com/office/drawing/2014/main" id="{96573A9C-539B-4861-8789-6FEBFE9BE8A6}"/>
              </a:ext>
            </a:extLst>
          </p:cNvPr>
          <p:cNvSpPr/>
          <p:nvPr/>
        </p:nvSpPr>
        <p:spPr>
          <a:xfrm>
            <a:off x="7755254" y="5989048"/>
            <a:ext cx="874394" cy="361482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78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33542 -0.231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71" y="-1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6" grpId="0" animBg="1"/>
      <p:bldP spid="2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Which monster will complete the </a:t>
            </a:r>
            <a:br>
              <a:rPr lang="en-US" sz="2800" dirty="0"/>
            </a:br>
            <a:r>
              <a:rPr lang="en-US" sz="2800" dirty="0"/>
              <a:t>sorting diagram? </a:t>
            </a:r>
            <a:endParaRPr lang="en-GB" sz="2800" dirty="0">
              <a:latin typeface="+mn-lt"/>
            </a:endParaRPr>
          </a:p>
        </p:txBody>
      </p:sp>
      <p:sp>
        <p:nvSpPr>
          <p:cNvPr id="11" name="Left White Rectangle: Top Corners Rounded 10">
            <a:extLst>
              <a:ext uri="{FF2B5EF4-FFF2-40B4-BE49-F238E27FC236}">
                <a16:creationId xmlns:a16="http://schemas.microsoft.com/office/drawing/2014/main" id="{02F9A93C-F60D-4A9F-9C02-D3F0B492E59D}"/>
              </a:ext>
            </a:extLst>
          </p:cNvPr>
          <p:cNvSpPr/>
          <p:nvPr/>
        </p:nvSpPr>
        <p:spPr>
          <a:xfrm rot="10800000">
            <a:off x="755648" y="1902916"/>
            <a:ext cx="3643821" cy="2792907"/>
          </a:xfrm>
          <a:prstGeom prst="round2SameRect">
            <a:avLst>
              <a:gd name="adj1" fmla="val 6015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Lilac Rectangle: Top Corners Rounded 9">
            <a:extLst>
              <a:ext uri="{FF2B5EF4-FFF2-40B4-BE49-F238E27FC236}">
                <a16:creationId xmlns:a16="http://schemas.microsoft.com/office/drawing/2014/main" id="{BC66F89E-CAC5-4D76-B23A-C437C1B61E89}"/>
              </a:ext>
            </a:extLst>
          </p:cNvPr>
          <p:cNvSpPr/>
          <p:nvPr/>
        </p:nvSpPr>
        <p:spPr>
          <a:xfrm>
            <a:off x="755650" y="1533586"/>
            <a:ext cx="3643821" cy="369332"/>
          </a:xfrm>
          <a:prstGeom prst="round2SameRect">
            <a:avLst>
              <a:gd name="adj1" fmla="val 43677"/>
              <a:gd name="adj2" fmla="val 0"/>
            </a:avLst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White Rectangle: Top Corners Rounded 10">
            <a:extLst>
              <a:ext uri="{FF2B5EF4-FFF2-40B4-BE49-F238E27FC236}">
                <a16:creationId xmlns:a16="http://schemas.microsoft.com/office/drawing/2014/main" id="{9D088D0F-B25C-40BD-BCBD-C73383459133}"/>
              </a:ext>
            </a:extLst>
          </p:cNvPr>
          <p:cNvSpPr/>
          <p:nvPr/>
        </p:nvSpPr>
        <p:spPr>
          <a:xfrm rot="10800000">
            <a:off x="4757018" y="1902916"/>
            <a:ext cx="3643821" cy="2792908"/>
          </a:xfrm>
          <a:prstGeom prst="round2SameRect">
            <a:avLst>
              <a:gd name="adj1" fmla="val 6015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Lilac Rectangle: Top Corners Rounded 9">
            <a:extLst>
              <a:ext uri="{FF2B5EF4-FFF2-40B4-BE49-F238E27FC236}">
                <a16:creationId xmlns:a16="http://schemas.microsoft.com/office/drawing/2014/main" id="{4DD167A7-E76E-41F2-82FD-932E9682E574}"/>
              </a:ext>
            </a:extLst>
          </p:cNvPr>
          <p:cNvSpPr/>
          <p:nvPr/>
        </p:nvSpPr>
        <p:spPr>
          <a:xfrm>
            <a:off x="4757019" y="1533586"/>
            <a:ext cx="3643821" cy="369332"/>
          </a:xfrm>
          <a:prstGeom prst="round2SameRect">
            <a:avLst>
              <a:gd name="adj1" fmla="val 46122"/>
              <a:gd name="adj2" fmla="val 0"/>
            </a:avLst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35BF3E-09FD-4BD6-BC39-E62395BC66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7387" y="2058830"/>
            <a:ext cx="1564011" cy="10606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19E96E-6693-45E8-B8B8-3ECA7F1CFB41}"/>
              </a:ext>
            </a:extLst>
          </p:cNvPr>
          <p:cNvSpPr txBox="1"/>
          <p:nvPr/>
        </p:nvSpPr>
        <p:spPr>
          <a:xfrm>
            <a:off x="755651" y="1533586"/>
            <a:ext cx="364382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700" dirty="0">
                <a:solidFill>
                  <a:schemeClr val="bg1"/>
                </a:solidFill>
              </a:rPr>
              <a:t>Pink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CFA946-55C7-4C03-9B38-3EF0933EBF03}"/>
              </a:ext>
            </a:extLst>
          </p:cNvPr>
          <p:cNvSpPr txBox="1"/>
          <p:nvPr/>
        </p:nvSpPr>
        <p:spPr>
          <a:xfrm>
            <a:off x="4757019" y="1534355"/>
            <a:ext cx="364382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700" dirty="0">
                <a:solidFill>
                  <a:schemeClr val="bg1"/>
                </a:solidFill>
              </a:rPr>
              <a:t>Not Pink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954724D-866A-4831-9BAA-77A6665696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066" y="3349635"/>
            <a:ext cx="1253563" cy="119651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FD8804E-C775-4ED4-B368-D88F1A5831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4112" y="3125762"/>
            <a:ext cx="1116699" cy="1415914"/>
          </a:xfrm>
          <a:prstGeom prst="rect">
            <a:avLst/>
          </a:prstGeom>
        </p:spPr>
      </p:pic>
      <p:sp>
        <p:nvSpPr>
          <p:cNvPr id="2" name="Left Frame Rectangle: Rounded Corners 1">
            <a:extLst>
              <a:ext uri="{FF2B5EF4-FFF2-40B4-BE49-F238E27FC236}">
                <a16:creationId xmlns:a16="http://schemas.microsoft.com/office/drawing/2014/main" id="{033975F8-FD79-4F8C-8C6A-E6B8E2122D0C}"/>
              </a:ext>
            </a:extLst>
          </p:cNvPr>
          <p:cNvSpPr/>
          <p:nvPr/>
        </p:nvSpPr>
        <p:spPr>
          <a:xfrm>
            <a:off x="755650" y="1533586"/>
            <a:ext cx="3643822" cy="3162239"/>
          </a:xfrm>
          <a:prstGeom prst="roundRect">
            <a:avLst>
              <a:gd name="adj" fmla="val 5025"/>
            </a:avLst>
          </a:prstGeom>
          <a:noFill/>
          <a:ln w="19050">
            <a:solidFill>
              <a:srgbClr val="653C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Frame Rectangle: Rounded Corners 5">
            <a:extLst>
              <a:ext uri="{FF2B5EF4-FFF2-40B4-BE49-F238E27FC236}">
                <a16:creationId xmlns:a16="http://schemas.microsoft.com/office/drawing/2014/main" id="{CF1897AE-EAE3-4CF2-83E8-25C7E95AE298}"/>
              </a:ext>
            </a:extLst>
          </p:cNvPr>
          <p:cNvSpPr/>
          <p:nvPr/>
        </p:nvSpPr>
        <p:spPr>
          <a:xfrm>
            <a:off x="4757018" y="1533586"/>
            <a:ext cx="3643822" cy="3162239"/>
          </a:xfrm>
          <a:prstGeom prst="roundRect">
            <a:avLst>
              <a:gd name="adj" fmla="val 5025"/>
            </a:avLst>
          </a:prstGeom>
          <a:noFill/>
          <a:ln w="19050">
            <a:solidFill>
              <a:srgbClr val="653C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A142DB6-1A88-479C-940F-4A9F965E88E4}"/>
              </a:ext>
            </a:extLst>
          </p:cNvPr>
          <p:cNvSpPr/>
          <p:nvPr/>
        </p:nvSpPr>
        <p:spPr>
          <a:xfrm>
            <a:off x="7802879" y="6017623"/>
            <a:ext cx="783953" cy="291102"/>
          </a:xfrm>
          <a:prstGeom prst="roundRect">
            <a:avLst>
              <a:gd name="adj" fmla="val 26369"/>
            </a:avLst>
          </a:prstGeom>
          <a:solidFill>
            <a:srgbClr val="653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0000"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692A7F1-0EC7-4F7F-B309-CB07BAE77D34}"/>
              </a:ext>
            </a:extLst>
          </p:cNvPr>
          <p:cNvSpPr txBox="1"/>
          <p:nvPr/>
        </p:nvSpPr>
        <p:spPr>
          <a:xfrm>
            <a:off x="3146929" y="2105561"/>
            <a:ext cx="7275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/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2740B1-0AB4-4859-878D-A47C027DA9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6847" y="4839624"/>
            <a:ext cx="980266" cy="13235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2C0CFB0-B989-401B-928B-1C915A707B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247" y="2114808"/>
            <a:ext cx="1119460" cy="11922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C2D6BE-EE13-4DBF-9046-1579020634E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819" y="4845888"/>
            <a:ext cx="1603961" cy="12719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95E742E-2BCA-4876-AB86-7F07C69E332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8292" y="4909497"/>
            <a:ext cx="1089037" cy="119633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B439D3B-1573-454D-8AC9-2425A1947AE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018" y="3070297"/>
            <a:ext cx="1411837" cy="1473331"/>
          </a:xfrm>
          <a:prstGeom prst="rect">
            <a:avLst/>
          </a:prstGeom>
        </p:spPr>
      </p:pic>
      <p:sp>
        <p:nvSpPr>
          <p:cNvPr id="27" name="Left box click space">
            <a:extLst>
              <a:ext uri="{FF2B5EF4-FFF2-40B4-BE49-F238E27FC236}">
                <a16:creationId xmlns:a16="http://schemas.microsoft.com/office/drawing/2014/main" id="{07EF9B35-906F-4FC3-A806-11B46FEFEEDF}"/>
              </a:ext>
            </a:extLst>
          </p:cNvPr>
          <p:cNvSpPr/>
          <p:nvPr/>
        </p:nvSpPr>
        <p:spPr>
          <a:xfrm>
            <a:off x="755647" y="1473201"/>
            <a:ext cx="3643821" cy="3289299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ight box click space">
            <a:extLst>
              <a:ext uri="{FF2B5EF4-FFF2-40B4-BE49-F238E27FC236}">
                <a16:creationId xmlns:a16="http://schemas.microsoft.com/office/drawing/2014/main" id="{E3756070-7DA7-4CD8-918F-344F96EE8813}"/>
              </a:ext>
            </a:extLst>
          </p:cNvPr>
          <p:cNvSpPr/>
          <p:nvPr/>
        </p:nvSpPr>
        <p:spPr>
          <a:xfrm>
            <a:off x="4757018" y="1473201"/>
            <a:ext cx="3643821" cy="3289299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C8A67562-24C1-4FE4-9A09-844136FF340D}"/>
              </a:ext>
            </a:extLst>
          </p:cNvPr>
          <p:cNvSpPr/>
          <p:nvPr/>
        </p:nvSpPr>
        <p:spPr>
          <a:xfrm>
            <a:off x="6302018" y="4942553"/>
            <a:ext cx="1186918" cy="403636"/>
          </a:xfrm>
          <a:prstGeom prst="wedgeRoundRectCallout">
            <a:avLst>
              <a:gd name="adj1" fmla="val -71939"/>
              <a:gd name="adj2" fmla="val 5802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000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Try again.</a:t>
            </a: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88A3CF0D-C30C-4D2E-A8E0-C3C7606BE2BE}"/>
              </a:ext>
            </a:extLst>
          </p:cNvPr>
          <p:cNvSpPr/>
          <p:nvPr/>
        </p:nvSpPr>
        <p:spPr>
          <a:xfrm>
            <a:off x="3893995" y="2680275"/>
            <a:ext cx="1287381" cy="479269"/>
          </a:xfrm>
          <a:prstGeom prst="wedgeRoundRectCallout">
            <a:avLst>
              <a:gd name="adj1" fmla="val -66694"/>
              <a:gd name="adj2" fmla="val 3975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Well done!</a:t>
            </a:r>
          </a:p>
        </p:txBody>
      </p:sp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959E35B5-2141-485F-9462-F0092C2B051C}"/>
              </a:ext>
            </a:extLst>
          </p:cNvPr>
          <p:cNvSpPr/>
          <p:nvPr/>
        </p:nvSpPr>
        <p:spPr>
          <a:xfrm>
            <a:off x="1510579" y="5279943"/>
            <a:ext cx="1186918" cy="403636"/>
          </a:xfrm>
          <a:prstGeom prst="wedgeRoundRectCallout">
            <a:avLst>
              <a:gd name="adj1" fmla="val 70906"/>
              <a:gd name="adj2" fmla="val 48584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000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Try again.</a:t>
            </a:r>
          </a:p>
        </p:txBody>
      </p:sp>
      <p:sp>
        <p:nvSpPr>
          <p:cNvPr id="31" name="Hyperlink Box">
            <a:hlinkClick r:id="rId10" action="ppaction://hlinksldjump"/>
            <a:extLst>
              <a:ext uri="{FF2B5EF4-FFF2-40B4-BE49-F238E27FC236}">
                <a16:creationId xmlns:a16="http://schemas.microsoft.com/office/drawing/2014/main" id="{63EE61F2-EAB1-4AC7-8CBA-B82C73BFA68F}"/>
              </a:ext>
            </a:extLst>
          </p:cNvPr>
          <p:cNvSpPr/>
          <p:nvPr/>
        </p:nvSpPr>
        <p:spPr>
          <a:xfrm>
            <a:off x="7755254" y="5989048"/>
            <a:ext cx="874394" cy="361482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23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-0.11024 -0.3932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-1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6" grpId="0" animBg="1"/>
      <p:bldP spid="26" grpId="1" animBg="1"/>
      <p:bldP spid="30" grpId="0" animBg="1"/>
      <p:bldP spid="3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Which monster will complete the </a:t>
            </a:r>
            <a:br>
              <a:rPr lang="en-US" sz="2800" dirty="0"/>
            </a:br>
            <a:r>
              <a:rPr lang="en-US" sz="2800" dirty="0"/>
              <a:t>sorting diagram? </a:t>
            </a:r>
            <a:endParaRPr lang="en-GB" sz="2800" dirty="0">
              <a:latin typeface="+mn-lt"/>
            </a:endParaRPr>
          </a:p>
        </p:txBody>
      </p:sp>
      <p:sp>
        <p:nvSpPr>
          <p:cNvPr id="11" name="Left White Rectangle: Top Corners Rounded 10">
            <a:extLst>
              <a:ext uri="{FF2B5EF4-FFF2-40B4-BE49-F238E27FC236}">
                <a16:creationId xmlns:a16="http://schemas.microsoft.com/office/drawing/2014/main" id="{02F9A93C-F60D-4A9F-9C02-D3F0B492E59D}"/>
              </a:ext>
            </a:extLst>
          </p:cNvPr>
          <p:cNvSpPr/>
          <p:nvPr/>
        </p:nvSpPr>
        <p:spPr>
          <a:xfrm rot="10800000">
            <a:off x="755648" y="1902916"/>
            <a:ext cx="3643821" cy="2792907"/>
          </a:xfrm>
          <a:prstGeom prst="round2SameRect">
            <a:avLst>
              <a:gd name="adj1" fmla="val 6015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Lilac Rectangle: Top Corners Rounded 9">
            <a:extLst>
              <a:ext uri="{FF2B5EF4-FFF2-40B4-BE49-F238E27FC236}">
                <a16:creationId xmlns:a16="http://schemas.microsoft.com/office/drawing/2014/main" id="{BC66F89E-CAC5-4D76-B23A-C437C1B61E89}"/>
              </a:ext>
            </a:extLst>
          </p:cNvPr>
          <p:cNvSpPr/>
          <p:nvPr/>
        </p:nvSpPr>
        <p:spPr>
          <a:xfrm>
            <a:off x="755650" y="1533586"/>
            <a:ext cx="3643821" cy="369332"/>
          </a:xfrm>
          <a:prstGeom prst="round2SameRect">
            <a:avLst>
              <a:gd name="adj1" fmla="val 43677"/>
              <a:gd name="adj2" fmla="val 0"/>
            </a:avLst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White Rectangle: Top Corners Rounded 10">
            <a:extLst>
              <a:ext uri="{FF2B5EF4-FFF2-40B4-BE49-F238E27FC236}">
                <a16:creationId xmlns:a16="http://schemas.microsoft.com/office/drawing/2014/main" id="{9D088D0F-B25C-40BD-BCBD-C73383459133}"/>
              </a:ext>
            </a:extLst>
          </p:cNvPr>
          <p:cNvSpPr/>
          <p:nvPr/>
        </p:nvSpPr>
        <p:spPr>
          <a:xfrm rot="10800000">
            <a:off x="4757018" y="1902916"/>
            <a:ext cx="3643821" cy="2792908"/>
          </a:xfrm>
          <a:prstGeom prst="round2SameRect">
            <a:avLst>
              <a:gd name="adj1" fmla="val 6015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Lilac Rectangle: Top Corners Rounded 9">
            <a:extLst>
              <a:ext uri="{FF2B5EF4-FFF2-40B4-BE49-F238E27FC236}">
                <a16:creationId xmlns:a16="http://schemas.microsoft.com/office/drawing/2014/main" id="{4DD167A7-E76E-41F2-82FD-932E9682E574}"/>
              </a:ext>
            </a:extLst>
          </p:cNvPr>
          <p:cNvSpPr/>
          <p:nvPr/>
        </p:nvSpPr>
        <p:spPr>
          <a:xfrm>
            <a:off x="4757019" y="1533586"/>
            <a:ext cx="3643821" cy="369332"/>
          </a:xfrm>
          <a:prstGeom prst="round2SameRect">
            <a:avLst>
              <a:gd name="adj1" fmla="val 46122"/>
              <a:gd name="adj2" fmla="val 0"/>
            </a:avLst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19E96E-6693-45E8-B8B8-3ECA7F1CFB41}"/>
              </a:ext>
            </a:extLst>
          </p:cNvPr>
          <p:cNvSpPr txBox="1"/>
          <p:nvPr/>
        </p:nvSpPr>
        <p:spPr>
          <a:xfrm>
            <a:off x="755651" y="1533586"/>
            <a:ext cx="364382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700" dirty="0">
                <a:solidFill>
                  <a:schemeClr val="bg1"/>
                </a:solidFill>
              </a:rPr>
              <a:t>Hair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CFA946-55C7-4C03-9B38-3EF0933EBF03}"/>
              </a:ext>
            </a:extLst>
          </p:cNvPr>
          <p:cNvSpPr txBox="1"/>
          <p:nvPr/>
        </p:nvSpPr>
        <p:spPr>
          <a:xfrm>
            <a:off x="4757019" y="1534355"/>
            <a:ext cx="364382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700" dirty="0">
                <a:solidFill>
                  <a:schemeClr val="bg1"/>
                </a:solidFill>
              </a:rPr>
              <a:t>No Hair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FD8804E-C775-4ED4-B368-D88F1A5831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8293" y="3114705"/>
            <a:ext cx="1116699" cy="1415914"/>
          </a:xfrm>
          <a:prstGeom prst="rect">
            <a:avLst/>
          </a:prstGeom>
        </p:spPr>
      </p:pic>
      <p:sp>
        <p:nvSpPr>
          <p:cNvPr id="2" name="Left Frame Rectangle: Rounded Corners 1">
            <a:extLst>
              <a:ext uri="{FF2B5EF4-FFF2-40B4-BE49-F238E27FC236}">
                <a16:creationId xmlns:a16="http://schemas.microsoft.com/office/drawing/2014/main" id="{033975F8-FD79-4F8C-8C6A-E6B8E2122D0C}"/>
              </a:ext>
            </a:extLst>
          </p:cNvPr>
          <p:cNvSpPr/>
          <p:nvPr/>
        </p:nvSpPr>
        <p:spPr>
          <a:xfrm>
            <a:off x="755650" y="1533586"/>
            <a:ext cx="3643822" cy="3162239"/>
          </a:xfrm>
          <a:prstGeom prst="roundRect">
            <a:avLst>
              <a:gd name="adj" fmla="val 5025"/>
            </a:avLst>
          </a:prstGeom>
          <a:noFill/>
          <a:ln w="19050">
            <a:solidFill>
              <a:srgbClr val="653C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Frame Rectangle: Rounded Corners 5">
            <a:extLst>
              <a:ext uri="{FF2B5EF4-FFF2-40B4-BE49-F238E27FC236}">
                <a16:creationId xmlns:a16="http://schemas.microsoft.com/office/drawing/2014/main" id="{CF1897AE-EAE3-4CF2-83E8-25C7E95AE298}"/>
              </a:ext>
            </a:extLst>
          </p:cNvPr>
          <p:cNvSpPr/>
          <p:nvPr/>
        </p:nvSpPr>
        <p:spPr>
          <a:xfrm>
            <a:off x="4757018" y="1533586"/>
            <a:ext cx="3643822" cy="3162239"/>
          </a:xfrm>
          <a:prstGeom prst="roundRect">
            <a:avLst>
              <a:gd name="adj" fmla="val 5025"/>
            </a:avLst>
          </a:prstGeom>
          <a:noFill/>
          <a:ln w="19050">
            <a:solidFill>
              <a:srgbClr val="653C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A142DB6-1A88-479C-940F-4A9F965E88E4}"/>
              </a:ext>
            </a:extLst>
          </p:cNvPr>
          <p:cNvSpPr/>
          <p:nvPr/>
        </p:nvSpPr>
        <p:spPr>
          <a:xfrm>
            <a:off x="7802879" y="6017623"/>
            <a:ext cx="783953" cy="291102"/>
          </a:xfrm>
          <a:prstGeom prst="roundRect">
            <a:avLst>
              <a:gd name="adj" fmla="val 26369"/>
            </a:avLst>
          </a:prstGeom>
          <a:solidFill>
            <a:srgbClr val="653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0000"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692A7F1-0EC7-4F7F-B309-CB07BAE77D34}"/>
              </a:ext>
            </a:extLst>
          </p:cNvPr>
          <p:cNvSpPr txBox="1"/>
          <p:nvPr/>
        </p:nvSpPr>
        <p:spPr>
          <a:xfrm>
            <a:off x="7187298" y="1975112"/>
            <a:ext cx="7275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/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2740B1-0AB4-4859-878D-A47C027DA9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2809" y="3150445"/>
            <a:ext cx="980266" cy="13235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2C0CFB0-B989-401B-928B-1C915A707B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2887" y="4952083"/>
            <a:ext cx="1119460" cy="11922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C2D6BE-EE13-4DBF-9046-1579020634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4610" y="4891255"/>
            <a:ext cx="1603961" cy="12719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95E742E-2BCA-4876-AB86-7F07C69E33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7942" y="2064944"/>
            <a:ext cx="1089037" cy="119633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B439D3B-1573-454D-8AC9-2425A1947AE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602" y="2076228"/>
            <a:ext cx="1268308" cy="1323550"/>
          </a:xfrm>
          <a:prstGeom prst="rect">
            <a:avLst/>
          </a:prstGeom>
        </p:spPr>
      </p:pic>
      <p:sp>
        <p:nvSpPr>
          <p:cNvPr id="27" name="Left box click space" hidden="1">
            <a:extLst>
              <a:ext uri="{FF2B5EF4-FFF2-40B4-BE49-F238E27FC236}">
                <a16:creationId xmlns:a16="http://schemas.microsoft.com/office/drawing/2014/main" id="{07EF9B35-906F-4FC3-A806-11B46FEFEEDF}"/>
              </a:ext>
            </a:extLst>
          </p:cNvPr>
          <p:cNvSpPr/>
          <p:nvPr/>
        </p:nvSpPr>
        <p:spPr>
          <a:xfrm>
            <a:off x="755647" y="1473201"/>
            <a:ext cx="3643821" cy="3289299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ight box click space" hidden="1">
            <a:extLst>
              <a:ext uri="{FF2B5EF4-FFF2-40B4-BE49-F238E27FC236}">
                <a16:creationId xmlns:a16="http://schemas.microsoft.com/office/drawing/2014/main" id="{E3756070-7DA7-4CD8-918F-344F96EE8813}"/>
              </a:ext>
            </a:extLst>
          </p:cNvPr>
          <p:cNvSpPr/>
          <p:nvPr/>
        </p:nvSpPr>
        <p:spPr>
          <a:xfrm>
            <a:off x="4757018" y="1473201"/>
            <a:ext cx="3643821" cy="3289299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88A3CF0D-C30C-4D2E-A8E0-C3C7606BE2BE}"/>
              </a:ext>
            </a:extLst>
          </p:cNvPr>
          <p:cNvSpPr/>
          <p:nvPr/>
        </p:nvSpPr>
        <p:spPr>
          <a:xfrm>
            <a:off x="5831143" y="2283327"/>
            <a:ext cx="1287381" cy="479269"/>
          </a:xfrm>
          <a:prstGeom prst="wedgeRoundRectCallout">
            <a:avLst>
              <a:gd name="adj1" fmla="val 66483"/>
              <a:gd name="adj2" fmla="val 2384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Well done!</a:t>
            </a:r>
          </a:p>
        </p:txBody>
      </p:sp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959E35B5-2141-485F-9462-F0092C2B051C}"/>
              </a:ext>
            </a:extLst>
          </p:cNvPr>
          <p:cNvSpPr/>
          <p:nvPr/>
        </p:nvSpPr>
        <p:spPr>
          <a:xfrm>
            <a:off x="5719994" y="5266282"/>
            <a:ext cx="1186918" cy="403636"/>
          </a:xfrm>
          <a:prstGeom prst="wedgeRoundRectCallout">
            <a:avLst>
              <a:gd name="adj1" fmla="val -67926"/>
              <a:gd name="adj2" fmla="val 43865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000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Try again.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9359C6-9C8C-40DC-9969-A77DE3DEA65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8382" y="2195611"/>
            <a:ext cx="1128018" cy="1230094"/>
          </a:xfrm>
          <a:prstGeom prst="rect">
            <a:avLst/>
          </a:prstGeom>
        </p:spPr>
      </p:pic>
      <p:sp>
        <p:nvSpPr>
          <p:cNvPr id="31" name="Hyperlink Box">
            <a:hlinkClick r:id="rId9" action="ppaction://hlinksldjump"/>
            <a:extLst>
              <a:ext uri="{FF2B5EF4-FFF2-40B4-BE49-F238E27FC236}">
                <a16:creationId xmlns:a16="http://schemas.microsoft.com/office/drawing/2014/main" id="{4B40FA66-6EE5-4FCD-A09E-97040A3F7D3B}"/>
              </a:ext>
            </a:extLst>
          </p:cNvPr>
          <p:cNvSpPr/>
          <p:nvPr/>
        </p:nvSpPr>
        <p:spPr>
          <a:xfrm>
            <a:off x="7755254" y="5989048"/>
            <a:ext cx="874394" cy="361482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6 L 0.44393 -0.4171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87" y="-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30" grpId="0" animBg="1"/>
      <p:bldP spid="3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B74DE6E-31EE-42D2-B32F-0704E89C6037}"/>
              </a:ext>
            </a:extLst>
          </p:cNvPr>
          <p:cNvGrpSpPr/>
          <p:nvPr/>
        </p:nvGrpSpPr>
        <p:grpSpPr>
          <a:xfrm>
            <a:off x="4753154" y="687664"/>
            <a:ext cx="3647686" cy="3171763"/>
            <a:chOff x="4753154" y="687664"/>
            <a:chExt cx="3647686" cy="3171763"/>
          </a:xfrm>
        </p:grpSpPr>
        <p:sp>
          <p:nvSpPr>
            <p:cNvPr id="19" name="White Rectangle: Top Corners Rounded 10">
              <a:extLst>
                <a:ext uri="{FF2B5EF4-FFF2-40B4-BE49-F238E27FC236}">
                  <a16:creationId xmlns:a16="http://schemas.microsoft.com/office/drawing/2014/main" id="{772E702C-114D-4DA9-813A-5E5996A5238B}"/>
                </a:ext>
              </a:extLst>
            </p:cNvPr>
            <p:cNvSpPr/>
            <p:nvPr/>
          </p:nvSpPr>
          <p:spPr>
            <a:xfrm rot="10800000">
              <a:off x="4753154" y="1056994"/>
              <a:ext cx="3643821" cy="2792908"/>
            </a:xfrm>
            <a:prstGeom prst="round2SameRect">
              <a:avLst>
                <a:gd name="adj1" fmla="val 6015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Lilac Rectangle: Top Corners Rounded 9">
              <a:extLst>
                <a:ext uri="{FF2B5EF4-FFF2-40B4-BE49-F238E27FC236}">
                  <a16:creationId xmlns:a16="http://schemas.microsoft.com/office/drawing/2014/main" id="{58048A33-578A-406A-811D-C39A1CAFEDBC}"/>
                </a:ext>
              </a:extLst>
            </p:cNvPr>
            <p:cNvSpPr/>
            <p:nvPr/>
          </p:nvSpPr>
          <p:spPr>
            <a:xfrm>
              <a:off x="4753155" y="687664"/>
              <a:ext cx="3643821" cy="369332"/>
            </a:xfrm>
            <a:prstGeom prst="round2SameRect">
              <a:avLst>
                <a:gd name="adj1" fmla="val 46122"/>
                <a:gd name="adj2" fmla="val 0"/>
              </a:avLst>
            </a:prstGeom>
            <a:solidFill>
              <a:srgbClr val="9D9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612821D-CCF1-45D3-8752-F497D5994C6C}"/>
                </a:ext>
              </a:extLst>
            </p:cNvPr>
            <p:cNvSpPr txBox="1"/>
            <p:nvPr/>
          </p:nvSpPr>
          <p:spPr>
            <a:xfrm>
              <a:off x="4757019" y="698672"/>
              <a:ext cx="3643821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700" dirty="0">
                  <a:solidFill>
                    <a:schemeClr val="bg1"/>
                  </a:solidFill>
                </a:rPr>
                <a:t>No Feet</a:t>
              </a:r>
            </a:p>
          </p:txBody>
        </p:sp>
        <p:sp>
          <p:nvSpPr>
            <p:cNvPr id="6" name="Right Frame Rectangle: Rounded Corners 5">
              <a:extLst>
                <a:ext uri="{FF2B5EF4-FFF2-40B4-BE49-F238E27FC236}">
                  <a16:creationId xmlns:a16="http://schemas.microsoft.com/office/drawing/2014/main" id="{CF1897AE-EAE3-4CF2-83E8-25C7E95AE298}"/>
                </a:ext>
              </a:extLst>
            </p:cNvPr>
            <p:cNvSpPr/>
            <p:nvPr/>
          </p:nvSpPr>
          <p:spPr>
            <a:xfrm>
              <a:off x="4757018" y="697188"/>
              <a:ext cx="3643822" cy="3162239"/>
            </a:xfrm>
            <a:prstGeom prst="roundRect">
              <a:avLst>
                <a:gd name="adj" fmla="val 5025"/>
              </a:avLst>
            </a:prstGeom>
            <a:noFill/>
            <a:ln w="19050">
              <a:solidFill>
                <a:srgbClr val="653C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7F93F7D-143B-4D27-AD82-3377D1A36C27}"/>
              </a:ext>
            </a:extLst>
          </p:cNvPr>
          <p:cNvGrpSpPr/>
          <p:nvPr/>
        </p:nvGrpSpPr>
        <p:grpSpPr>
          <a:xfrm>
            <a:off x="751784" y="687663"/>
            <a:ext cx="3647688" cy="3162239"/>
            <a:chOff x="751784" y="687663"/>
            <a:chExt cx="3647688" cy="3162239"/>
          </a:xfrm>
        </p:grpSpPr>
        <p:sp>
          <p:nvSpPr>
            <p:cNvPr id="17" name="Left White Rectangle: Top Corners Rounded 10">
              <a:extLst>
                <a:ext uri="{FF2B5EF4-FFF2-40B4-BE49-F238E27FC236}">
                  <a16:creationId xmlns:a16="http://schemas.microsoft.com/office/drawing/2014/main" id="{835DCC84-2FD0-438D-97A6-92D0A34F8F40}"/>
                </a:ext>
              </a:extLst>
            </p:cNvPr>
            <p:cNvSpPr/>
            <p:nvPr/>
          </p:nvSpPr>
          <p:spPr>
            <a:xfrm rot="10800000">
              <a:off x="751784" y="1056994"/>
              <a:ext cx="3643821" cy="2792907"/>
            </a:xfrm>
            <a:prstGeom prst="round2SameRect">
              <a:avLst>
                <a:gd name="adj1" fmla="val 6015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Lilac Rectangle: Top Corners Rounded 9">
              <a:extLst>
                <a:ext uri="{FF2B5EF4-FFF2-40B4-BE49-F238E27FC236}">
                  <a16:creationId xmlns:a16="http://schemas.microsoft.com/office/drawing/2014/main" id="{A13D9D95-6CCB-4950-9AEA-2F1088E6B4FF}"/>
                </a:ext>
              </a:extLst>
            </p:cNvPr>
            <p:cNvSpPr/>
            <p:nvPr/>
          </p:nvSpPr>
          <p:spPr>
            <a:xfrm>
              <a:off x="751786" y="687664"/>
              <a:ext cx="3643821" cy="369332"/>
            </a:xfrm>
            <a:prstGeom prst="round2SameRect">
              <a:avLst>
                <a:gd name="adj1" fmla="val 43677"/>
                <a:gd name="adj2" fmla="val 0"/>
              </a:avLst>
            </a:prstGeom>
            <a:solidFill>
              <a:srgbClr val="9D9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Left Frame Rectangle: Rounded Corners 1">
              <a:extLst>
                <a:ext uri="{FF2B5EF4-FFF2-40B4-BE49-F238E27FC236}">
                  <a16:creationId xmlns:a16="http://schemas.microsoft.com/office/drawing/2014/main" id="{033975F8-FD79-4F8C-8C6A-E6B8E2122D0C}"/>
                </a:ext>
              </a:extLst>
            </p:cNvPr>
            <p:cNvSpPr/>
            <p:nvPr/>
          </p:nvSpPr>
          <p:spPr>
            <a:xfrm>
              <a:off x="755650" y="687663"/>
              <a:ext cx="3643822" cy="3162239"/>
            </a:xfrm>
            <a:prstGeom prst="roundRect">
              <a:avLst>
                <a:gd name="adj" fmla="val 5025"/>
              </a:avLst>
            </a:prstGeom>
            <a:noFill/>
            <a:ln w="19050">
              <a:solidFill>
                <a:srgbClr val="653C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BBCE016-7B0D-4631-8693-8E37BD379575}"/>
                </a:ext>
              </a:extLst>
            </p:cNvPr>
            <p:cNvSpPr txBox="1"/>
            <p:nvPr/>
          </p:nvSpPr>
          <p:spPr>
            <a:xfrm>
              <a:off x="755651" y="697903"/>
              <a:ext cx="3643821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700" dirty="0">
                  <a:solidFill>
                    <a:schemeClr val="bg1"/>
                  </a:solidFill>
                </a:rPr>
                <a:t>Feet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772BF8C-4ADF-4231-8AE7-A756F5044B43}"/>
              </a:ext>
            </a:extLst>
          </p:cNvPr>
          <p:cNvGrpSpPr/>
          <p:nvPr/>
        </p:nvGrpSpPr>
        <p:grpSpPr>
          <a:xfrm>
            <a:off x="751783" y="687662"/>
            <a:ext cx="7644294" cy="3171764"/>
            <a:chOff x="751783" y="687662"/>
            <a:chExt cx="7644294" cy="3171764"/>
          </a:xfrm>
        </p:grpSpPr>
        <p:sp>
          <p:nvSpPr>
            <p:cNvPr id="23" name="Left Frame Original White">
              <a:extLst>
                <a:ext uri="{FF2B5EF4-FFF2-40B4-BE49-F238E27FC236}">
                  <a16:creationId xmlns:a16="http://schemas.microsoft.com/office/drawing/2014/main" id="{1E936953-31AB-4708-8785-F1CF71EDB318}"/>
                </a:ext>
              </a:extLst>
            </p:cNvPr>
            <p:cNvSpPr/>
            <p:nvPr/>
          </p:nvSpPr>
          <p:spPr>
            <a:xfrm>
              <a:off x="751783" y="687662"/>
              <a:ext cx="3643822" cy="3162239"/>
            </a:xfrm>
            <a:prstGeom prst="roundRect">
              <a:avLst>
                <a:gd name="adj" fmla="val 5025"/>
              </a:avLst>
            </a:prstGeom>
            <a:solidFill>
              <a:srgbClr val="FFFFFF"/>
            </a:solidFill>
            <a:ln w="19050">
              <a:solidFill>
                <a:srgbClr val="653C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ight Frame Original White">
              <a:extLst>
                <a:ext uri="{FF2B5EF4-FFF2-40B4-BE49-F238E27FC236}">
                  <a16:creationId xmlns:a16="http://schemas.microsoft.com/office/drawing/2014/main" id="{89CC78C8-1688-46CD-B6EF-C3ADFF752C83}"/>
                </a:ext>
              </a:extLst>
            </p:cNvPr>
            <p:cNvSpPr/>
            <p:nvPr/>
          </p:nvSpPr>
          <p:spPr>
            <a:xfrm>
              <a:off x="4752255" y="697187"/>
              <a:ext cx="3643822" cy="3162239"/>
            </a:xfrm>
            <a:prstGeom prst="roundRect">
              <a:avLst>
                <a:gd name="adj" fmla="val 5025"/>
              </a:avLst>
            </a:prstGeom>
            <a:solidFill>
              <a:srgbClr val="FFFFFF"/>
            </a:solidFill>
            <a:ln w="19050">
              <a:solidFill>
                <a:srgbClr val="653C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A142DB6-1A88-479C-940F-4A9F965E88E4}"/>
              </a:ext>
            </a:extLst>
          </p:cNvPr>
          <p:cNvSpPr/>
          <p:nvPr/>
        </p:nvSpPr>
        <p:spPr>
          <a:xfrm>
            <a:off x="7802879" y="6017623"/>
            <a:ext cx="783953" cy="291102"/>
          </a:xfrm>
          <a:prstGeom prst="roundRect">
            <a:avLst>
              <a:gd name="adj" fmla="val 26369"/>
            </a:avLst>
          </a:prstGeom>
          <a:solidFill>
            <a:srgbClr val="653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0000" rtlCol="0" anchor="ctr"/>
          <a:lstStyle/>
          <a:p>
            <a:pPr algn="ctr"/>
            <a:r>
              <a:rPr lang="en-GB" dirty="0"/>
              <a:t>next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2740B1-0AB4-4859-878D-A47C027DA9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920" y="2251664"/>
            <a:ext cx="980266" cy="13235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95E742E-2BCA-4876-AB86-7F07C69E33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5772" y="2374203"/>
            <a:ext cx="1160553" cy="12748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9359C6-9C8C-40DC-9969-A77DE3DEA6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6742" y="2345120"/>
            <a:ext cx="1128018" cy="123009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291A710-AA9C-4865-884E-8578AA3E2D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113" y="1210742"/>
            <a:ext cx="1253563" cy="119651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9453EDB-9256-4D66-8C36-989A120655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3901" y="1197117"/>
            <a:ext cx="1564011" cy="106062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AEE0568-D3EF-4628-804F-E054BDDE762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8831" y="1142120"/>
            <a:ext cx="980266" cy="128514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8329DE6-0701-4115-8D5C-F0D62B4B4DAA}"/>
              </a:ext>
            </a:extLst>
          </p:cNvPr>
          <p:cNvSpPr/>
          <p:nvPr/>
        </p:nvSpPr>
        <p:spPr>
          <a:xfrm>
            <a:off x="755650" y="3987295"/>
            <a:ext cx="4598403" cy="365312"/>
          </a:xfrm>
          <a:prstGeom prst="roundRect">
            <a:avLst/>
          </a:prstGeom>
          <a:solidFill>
            <a:srgbClr val="C5AE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Look at the monsters.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D3B354F-731D-4502-A3B4-268B3983333C}"/>
              </a:ext>
            </a:extLst>
          </p:cNvPr>
          <p:cNvSpPr/>
          <p:nvPr/>
        </p:nvSpPr>
        <p:spPr>
          <a:xfrm>
            <a:off x="755650" y="4463040"/>
            <a:ext cx="5055603" cy="575906"/>
          </a:xfrm>
          <a:prstGeom prst="roundRect">
            <a:avLst/>
          </a:prstGeom>
          <a:solidFill>
            <a:srgbClr val="B29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chemeClr val="bg1"/>
                </a:solidFill>
                <a:latin typeface="Twinkl" pitchFamily="2" charset="0"/>
              </a:rPr>
              <a:t>What do you notice about the monsters in the </a:t>
            </a:r>
            <a:br>
              <a:rPr lang="en-US" dirty="0">
                <a:solidFill>
                  <a:schemeClr val="bg1"/>
                </a:solidFill>
                <a:latin typeface="Twinkl" pitchFamily="2" charset="0"/>
              </a:rPr>
            </a:br>
            <a:r>
              <a:rPr lang="en-US" dirty="0">
                <a:solidFill>
                  <a:schemeClr val="bg1"/>
                </a:solidFill>
                <a:latin typeface="Twinkl" pitchFamily="2" charset="0"/>
              </a:rPr>
              <a:t>first box? What is the same about them?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B62D605-BA13-4053-B5A3-B3B0263D6F33}"/>
              </a:ext>
            </a:extLst>
          </p:cNvPr>
          <p:cNvSpPr/>
          <p:nvPr/>
        </p:nvSpPr>
        <p:spPr>
          <a:xfrm>
            <a:off x="755649" y="5155404"/>
            <a:ext cx="5681246" cy="575906"/>
          </a:xfrm>
          <a:prstGeom prst="roundRect">
            <a:avLst/>
          </a:prstGeom>
          <a:solidFill>
            <a:srgbClr val="8C5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chemeClr val="bg1"/>
                </a:solidFill>
                <a:latin typeface="Twinkl" pitchFamily="2" charset="0"/>
              </a:rPr>
              <a:t>What do you notice about the monsters in the second box? What is the same about them?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F535830B-2C08-420B-89BA-D113CA38B074}"/>
              </a:ext>
            </a:extLst>
          </p:cNvPr>
          <p:cNvSpPr/>
          <p:nvPr/>
        </p:nvSpPr>
        <p:spPr>
          <a:xfrm>
            <a:off x="755650" y="5841743"/>
            <a:ext cx="6210634" cy="365312"/>
          </a:xfrm>
          <a:prstGeom prst="roundRect">
            <a:avLst/>
          </a:prstGeom>
          <a:solidFill>
            <a:srgbClr val="653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Twinkl" pitchFamily="2" charset="0"/>
              </a:rPr>
              <a:t>How have the monsters been sorted?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7" name="Hyperlink Box">
            <a:hlinkClick r:id="rId8" action="ppaction://hlinksldjump"/>
            <a:extLst>
              <a:ext uri="{FF2B5EF4-FFF2-40B4-BE49-F238E27FC236}">
                <a16:creationId xmlns:a16="http://schemas.microsoft.com/office/drawing/2014/main" id="{0A6342D6-11F7-4FE2-A6DC-2D833896E810}"/>
              </a:ext>
            </a:extLst>
          </p:cNvPr>
          <p:cNvSpPr/>
          <p:nvPr/>
        </p:nvSpPr>
        <p:spPr>
          <a:xfrm>
            <a:off x="7755254" y="5989048"/>
            <a:ext cx="874394" cy="361482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nswer">
            <a:extLst>
              <a:ext uri="{FF2B5EF4-FFF2-40B4-BE49-F238E27FC236}">
                <a16:creationId xmlns:a16="http://schemas.microsoft.com/office/drawing/2014/main" id="{FC89CB84-7F0D-40B7-A087-2DB77EB57EDF}"/>
              </a:ext>
            </a:extLst>
          </p:cNvPr>
          <p:cNvSpPr/>
          <p:nvPr/>
        </p:nvSpPr>
        <p:spPr>
          <a:xfrm>
            <a:off x="7336699" y="3987295"/>
            <a:ext cx="1051651" cy="10516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108000" rtlCol="0" anchor="ctr"/>
          <a:lstStyle/>
          <a:p>
            <a:pPr algn="ctr">
              <a:lnSpc>
                <a:spcPts val="2000"/>
              </a:lnSpc>
            </a:pPr>
            <a:r>
              <a:rPr lang="en-GB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292722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2" grpId="0" animBg="1"/>
      <p:bldP spid="34" grpId="0" animBg="1"/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F366611-D13B-4E1F-B7C9-7AF91C722E4A}"/>
              </a:ext>
            </a:extLst>
          </p:cNvPr>
          <p:cNvGrpSpPr/>
          <p:nvPr/>
        </p:nvGrpSpPr>
        <p:grpSpPr>
          <a:xfrm>
            <a:off x="4753154" y="687664"/>
            <a:ext cx="3647686" cy="3171763"/>
            <a:chOff x="4753154" y="687664"/>
            <a:chExt cx="3647686" cy="3171763"/>
          </a:xfrm>
        </p:grpSpPr>
        <p:sp>
          <p:nvSpPr>
            <p:cNvPr id="21" name="White Rectangle: Top Corners Rounded 10">
              <a:extLst>
                <a:ext uri="{FF2B5EF4-FFF2-40B4-BE49-F238E27FC236}">
                  <a16:creationId xmlns:a16="http://schemas.microsoft.com/office/drawing/2014/main" id="{E4658D70-117C-4EC8-A585-C17CD58EB2CF}"/>
                </a:ext>
              </a:extLst>
            </p:cNvPr>
            <p:cNvSpPr/>
            <p:nvPr/>
          </p:nvSpPr>
          <p:spPr>
            <a:xfrm rot="10800000">
              <a:off x="4753154" y="1056994"/>
              <a:ext cx="3643821" cy="2792908"/>
            </a:xfrm>
            <a:prstGeom prst="round2SameRect">
              <a:avLst>
                <a:gd name="adj1" fmla="val 6015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Lilac Rectangle: Top Corners Rounded 9">
              <a:extLst>
                <a:ext uri="{FF2B5EF4-FFF2-40B4-BE49-F238E27FC236}">
                  <a16:creationId xmlns:a16="http://schemas.microsoft.com/office/drawing/2014/main" id="{EEAA25AC-951B-4BCB-B7E1-60A706937BC4}"/>
                </a:ext>
              </a:extLst>
            </p:cNvPr>
            <p:cNvSpPr/>
            <p:nvPr/>
          </p:nvSpPr>
          <p:spPr>
            <a:xfrm>
              <a:off x="4753155" y="687664"/>
              <a:ext cx="3643821" cy="369332"/>
            </a:xfrm>
            <a:prstGeom prst="round2SameRect">
              <a:avLst>
                <a:gd name="adj1" fmla="val 46122"/>
                <a:gd name="adj2" fmla="val 0"/>
              </a:avLst>
            </a:prstGeom>
            <a:solidFill>
              <a:srgbClr val="9D9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48D48E5-DB6B-4D03-9EE3-B37368C61153}"/>
                </a:ext>
              </a:extLst>
            </p:cNvPr>
            <p:cNvSpPr txBox="1"/>
            <p:nvPr/>
          </p:nvSpPr>
          <p:spPr>
            <a:xfrm>
              <a:off x="4757019" y="698672"/>
              <a:ext cx="3643821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700" dirty="0">
                  <a:solidFill>
                    <a:schemeClr val="bg1"/>
                  </a:solidFill>
                </a:rPr>
                <a:t>Two Teeth</a:t>
              </a:r>
            </a:p>
          </p:txBody>
        </p:sp>
        <p:sp>
          <p:nvSpPr>
            <p:cNvPr id="6" name="Right Frame Rectangle: Rounded Corners 5">
              <a:extLst>
                <a:ext uri="{FF2B5EF4-FFF2-40B4-BE49-F238E27FC236}">
                  <a16:creationId xmlns:a16="http://schemas.microsoft.com/office/drawing/2014/main" id="{CF1897AE-EAE3-4CF2-83E8-25C7E95AE298}"/>
                </a:ext>
              </a:extLst>
            </p:cNvPr>
            <p:cNvSpPr/>
            <p:nvPr/>
          </p:nvSpPr>
          <p:spPr>
            <a:xfrm>
              <a:off x="4757018" y="697188"/>
              <a:ext cx="3643822" cy="3162239"/>
            </a:xfrm>
            <a:prstGeom prst="roundRect">
              <a:avLst>
                <a:gd name="adj" fmla="val 5025"/>
              </a:avLst>
            </a:prstGeom>
            <a:noFill/>
            <a:ln w="19050">
              <a:solidFill>
                <a:srgbClr val="653C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07F6837-762E-498D-9E86-38F97D30B921}"/>
              </a:ext>
            </a:extLst>
          </p:cNvPr>
          <p:cNvGrpSpPr/>
          <p:nvPr/>
        </p:nvGrpSpPr>
        <p:grpSpPr>
          <a:xfrm>
            <a:off x="751784" y="687663"/>
            <a:ext cx="3647688" cy="3162239"/>
            <a:chOff x="751784" y="687663"/>
            <a:chExt cx="3647688" cy="3162239"/>
          </a:xfrm>
        </p:grpSpPr>
        <p:sp>
          <p:nvSpPr>
            <p:cNvPr id="19" name="Left White Rectangle: Top Corners Rounded 10">
              <a:extLst>
                <a:ext uri="{FF2B5EF4-FFF2-40B4-BE49-F238E27FC236}">
                  <a16:creationId xmlns:a16="http://schemas.microsoft.com/office/drawing/2014/main" id="{EA461F5D-170A-4A50-AFE6-DC7B22A0FF8F}"/>
                </a:ext>
              </a:extLst>
            </p:cNvPr>
            <p:cNvSpPr/>
            <p:nvPr/>
          </p:nvSpPr>
          <p:spPr>
            <a:xfrm rot="10800000">
              <a:off x="751784" y="1056994"/>
              <a:ext cx="3643821" cy="2792907"/>
            </a:xfrm>
            <a:prstGeom prst="round2SameRect">
              <a:avLst>
                <a:gd name="adj1" fmla="val 6015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Lilac Rectangle: Top Corners Rounded 9">
              <a:extLst>
                <a:ext uri="{FF2B5EF4-FFF2-40B4-BE49-F238E27FC236}">
                  <a16:creationId xmlns:a16="http://schemas.microsoft.com/office/drawing/2014/main" id="{60F664FF-BAE4-4B61-BFA3-16A978D5176F}"/>
                </a:ext>
              </a:extLst>
            </p:cNvPr>
            <p:cNvSpPr/>
            <p:nvPr/>
          </p:nvSpPr>
          <p:spPr>
            <a:xfrm>
              <a:off x="751786" y="687664"/>
              <a:ext cx="3643821" cy="369332"/>
            </a:xfrm>
            <a:prstGeom prst="round2SameRect">
              <a:avLst>
                <a:gd name="adj1" fmla="val 43677"/>
                <a:gd name="adj2" fmla="val 0"/>
              </a:avLst>
            </a:prstGeom>
            <a:solidFill>
              <a:srgbClr val="9D9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6FB7414-4FEC-419D-BAAC-120B856A3FDC}"/>
                </a:ext>
              </a:extLst>
            </p:cNvPr>
            <p:cNvSpPr txBox="1"/>
            <p:nvPr/>
          </p:nvSpPr>
          <p:spPr>
            <a:xfrm>
              <a:off x="755651" y="697903"/>
              <a:ext cx="3643821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700" dirty="0">
                  <a:solidFill>
                    <a:schemeClr val="bg1"/>
                  </a:solidFill>
                </a:rPr>
                <a:t>Three Teeth</a:t>
              </a:r>
            </a:p>
          </p:txBody>
        </p:sp>
        <p:sp>
          <p:nvSpPr>
            <p:cNvPr id="2" name="Left Frame Rectangle: Rounded Corners 1">
              <a:extLst>
                <a:ext uri="{FF2B5EF4-FFF2-40B4-BE49-F238E27FC236}">
                  <a16:creationId xmlns:a16="http://schemas.microsoft.com/office/drawing/2014/main" id="{033975F8-FD79-4F8C-8C6A-E6B8E2122D0C}"/>
                </a:ext>
              </a:extLst>
            </p:cNvPr>
            <p:cNvSpPr/>
            <p:nvPr/>
          </p:nvSpPr>
          <p:spPr>
            <a:xfrm>
              <a:off x="755650" y="687663"/>
              <a:ext cx="3643822" cy="3162239"/>
            </a:xfrm>
            <a:prstGeom prst="roundRect">
              <a:avLst>
                <a:gd name="adj" fmla="val 5025"/>
              </a:avLst>
            </a:prstGeom>
            <a:noFill/>
            <a:ln w="19050">
              <a:solidFill>
                <a:srgbClr val="653C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433FA88-72EE-4283-9C27-256F8026C551}"/>
              </a:ext>
            </a:extLst>
          </p:cNvPr>
          <p:cNvGrpSpPr/>
          <p:nvPr/>
        </p:nvGrpSpPr>
        <p:grpSpPr>
          <a:xfrm>
            <a:off x="751783" y="687662"/>
            <a:ext cx="7644294" cy="3171764"/>
            <a:chOff x="751783" y="687662"/>
            <a:chExt cx="7644294" cy="3171764"/>
          </a:xfrm>
        </p:grpSpPr>
        <p:sp>
          <p:nvSpPr>
            <p:cNvPr id="25" name="Left Frame Original White">
              <a:extLst>
                <a:ext uri="{FF2B5EF4-FFF2-40B4-BE49-F238E27FC236}">
                  <a16:creationId xmlns:a16="http://schemas.microsoft.com/office/drawing/2014/main" id="{3C89D25C-9A3B-431B-8CED-C9057B1BB4E6}"/>
                </a:ext>
              </a:extLst>
            </p:cNvPr>
            <p:cNvSpPr/>
            <p:nvPr/>
          </p:nvSpPr>
          <p:spPr>
            <a:xfrm>
              <a:off x="751783" y="687662"/>
              <a:ext cx="3643822" cy="3162239"/>
            </a:xfrm>
            <a:prstGeom prst="roundRect">
              <a:avLst>
                <a:gd name="adj" fmla="val 5025"/>
              </a:avLst>
            </a:prstGeom>
            <a:solidFill>
              <a:srgbClr val="FFFFFF"/>
            </a:solidFill>
            <a:ln w="19050">
              <a:solidFill>
                <a:srgbClr val="653C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ight Frame Original White">
              <a:extLst>
                <a:ext uri="{FF2B5EF4-FFF2-40B4-BE49-F238E27FC236}">
                  <a16:creationId xmlns:a16="http://schemas.microsoft.com/office/drawing/2014/main" id="{654CDFD1-5D1A-4375-8692-DE3ADD7677D2}"/>
                </a:ext>
              </a:extLst>
            </p:cNvPr>
            <p:cNvSpPr/>
            <p:nvPr/>
          </p:nvSpPr>
          <p:spPr>
            <a:xfrm>
              <a:off x="4752255" y="697187"/>
              <a:ext cx="3643822" cy="3162239"/>
            </a:xfrm>
            <a:prstGeom prst="roundRect">
              <a:avLst>
                <a:gd name="adj" fmla="val 5025"/>
              </a:avLst>
            </a:prstGeom>
            <a:solidFill>
              <a:srgbClr val="FFFFFF"/>
            </a:solidFill>
            <a:ln w="19050">
              <a:solidFill>
                <a:srgbClr val="653C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A142DB6-1A88-479C-940F-4A9F965E88E4}"/>
              </a:ext>
            </a:extLst>
          </p:cNvPr>
          <p:cNvSpPr/>
          <p:nvPr/>
        </p:nvSpPr>
        <p:spPr>
          <a:xfrm>
            <a:off x="7802879" y="6017623"/>
            <a:ext cx="783953" cy="291102"/>
          </a:xfrm>
          <a:prstGeom prst="roundRect">
            <a:avLst>
              <a:gd name="adj" fmla="val 26369"/>
            </a:avLst>
          </a:prstGeom>
          <a:solidFill>
            <a:srgbClr val="653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0000" rtlCol="0" anchor="ctr"/>
          <a:lstStyle/>
          <a:p>
            <a:pPr algn="ctr"/>
            <a:r>
              <a:rPr lang="en-GB" dirty="0"/>
              <a:t>next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2740B1-0AB4-4859-878D-A47C027DA9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4157" y="1271753"/>
            <a:ext cx="980266" cy="13235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95E742E-2BCA-4876-AB86-7F07C69E33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9032" y="2196985"/>
            <a:ext cx="1160553" cy="1274897"/>
          </a:xfrm>
          <a:prstGeom prst="rect">
            <a:avLst/>
          </a:prstGeom>
        </p:spPr>
      </p:pic>
      <p:sp>
        <p:nvSpPr>
          <p:cNvPr id="27" name="Left box click space" hidden="1">
            <a:extLst>
              <a:ext uri="{FF2B5EF4-FFF2-40B4-BE49-F238E27FC236}">
                <a16:creationId xmlns:a16="http://schemas.microsoft.com/office/drawing/2014/main" id="{07EF9B35-906F-4FC3-A806-11B46FEFEEDF}"/>
              </a:ext>
            </a:extLst>
          </p:cNvPr>
          <p:cNvSpPr/>
          <p:nvPr/>
        </p:nvSpPr>
        <p:spPr>
          <a:xfrm>
            <a:off x="755647" y="1473201"/>
            <a:ext cx="3643821" cy="3289299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ight box click space" hidden="1">
            <a:extLst>
              <a:ext uri="{FF2B5EF4-FFF2-40B4-BE49-F238E27FC236}">
                <a16:creationId xmlns:a16="http://schemas.microsoft.com/office/drawing/2014/main" id="{E3756070-7DA7-4CD8-918F-344F96EE8813}"/>
              </a:ext>
            </a:extLst>
          </p:cNvPr>
          <p:cNvSpPr/>
          <p:nvPr/>
        </p:nvSpPr>
        <p:spPr>
          <a:xfrm>
            <a:off x="4757018" y="1473201"/>
            <a:ext cx="3643821" cy="3289299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291A710-AA9C-4865-884E-8578AA3E2D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2124" y="1236490"/>
            <a:ext cx="1253563" cy="119651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AEE0568-D3EF-4628-804F-E054BDDE76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1030" y="1327219"/>
            <a:ext cx="980266" cy="128514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8329DE6-0701-4115-8D5C-F0D62B4B4DAA}"/>
              </a:ext>
            </a:extLst>
          </p:cNvPr>
          <p:cNvSpPr/>
          <p:nvPr/>
        </p:nvSpPr>
        <p:spPr>
          <a:xfrm>
            <a:off x="755650" y="3987295"/>
            <a:ext cx="4598403" cy="365312"/>
          </a:xfrm>
          <a:prstGeom prst="roundRect">
            <a:avLst/>
          </a:prstGeom>
          <a:solidFill>
            <a:srgbClr val="C5AE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Look at the monsters.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D3B354F-731D-4502-A3B4-268B3983333C}"/>
              </a:ext>
            </a:extLst>
          </p:cNvPr>
          <p:cNvSpPr/>
          <p:nvPr/>
        </p:nvSpPr>
        <p:spPr>
          <a:xfrm>
            <a:off x="755650" y="4463040"/>
            <a:ext cx="5055603" cy="575906"/>
          </a:xfrm>
          <a:prstGeom prst="roundRect">
            <a:avLst/>
          </a:prstGeom>
          <a:solidFill>
            <a:srgbClr val="B29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chemeClr val="bg1"/>
                </a:solidFill>
                <a:latin typeface="Twinkl" pitchFamily="2" charset="0"/>
              </a:rPr>
              <a:t>What do you notice about the monsters in the </a:t>
            </a:r>
            <a:br>
              <a:rPr lang="en-US" dirty="0">
                <a:solidFill>
                  <a:schemeClr val="bg1"/>
                </a:solidFill>
                <a:latin typeface="Twinkl" pitchFamily="2" charset="0"/>
              </a:rPr>
            </a:br>
            <a:r>
              <a:rPr lang="en-US" dirty="0">
                <a:solidFill>
                  <a:schemeClr val="bg1"/>
                </a:solidFill>
                <a:latin typeface="Twinkl" pitchFamily="2" charset="0"/>
              </a:rPr>
              <a:t>first box? What is the same about them?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B62D605-BA13-4053-B5A3-B3B0263D6F33}"/>
              </a:ext>
            </a:extLst>
          </p:cNvPr>
          <p:cNvSpPr/>
          <p:nvPr/>
        </p:nvSpPr>
        <p:spPr>
          <a:xfrm>
            <a:off x="755649" y="5155404"/>
            <a:ext cx="5681246" cy="575906"/>
          </a:xfrm>
          <a:prstGeom prst="roundRect">
            <a:avLst/>
          </a:prstGeom>
          <a:solidFill>
            <a:srgbClr val="8C5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chemeClr val="bg1"/>
                </a:solidFill>
                <a:latin typeface="Twinkl" pitchFamily="2" charset="0"/>
              </a:rPr>
              <a:t>What do you notice about the monsters in the second box? What is the same about them?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F535830B-2C08-420B-89BA-D113CA38B074}"/>
              </a:ext>
            </a:extLst>
          </p:cNvPr>
          <p:cNvSpPr/>
          <p:nvPr/>
        </p:nvSpPr>
        <p:spPr>
          <a:xfrm>
            <a:off x="755650" y="5841743"/>
            <a:ext cx="6210634" cy="365312"/>
          </a:xfrm>
          <a:prstGeom prst="roundRect">
            <a:avLst/>
          </a:prstGeom>
          <a:solidFill>
            <a:srgbClr val="653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Twinkl" pitchFamily="2" charset="0"/>
              </a:rPr>
              <a:t>How have the monsters been sorted?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00F0455-B508-4748-98DA-D3BB9741DA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8041" y="2467856"/>
            <a:ext cx="1119460" cy="1192257"/>
          </a:xfrm>
          <a:prstGeom prst="rect">
            <a:avLst/>
          </a:prstGeom>
        </p:spPr>
      </p:pic>
      <p:sp>
        <p:nvSpPr>
          <p:cNvPr id="18" name="Hyperlink Box">
            <a:hlinkClick r:id="rId7" action="ppaction://hlinksldjump"/>
            <a:extLst>
              <a:ext uri="{FF2B5EF4-FFF2-40B4-BE49-F238E27FC236}">
                <a16:creationId xmlns:a16="http://schemas.microsoft.com/office/drawing/2014/main" id="{46F2AC30-E9F9-47D9-861B-EAC6638299E8}"/>
              </a:ext>
            </a:extLst>
          </p:cNvPr>
          <p:cNvSpPr/>
          <p:nvPr/>
        </p:nvSpPr>
        <p:spPr>
          <a:xfrm>
            <a:off x="7755254" y="5989048"/>
            <a:ext cx="874394" cy="361482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nswer">
            <a:extLst>
              <a:ext uri="{FF2B5EF4-FFF2-40B4-BE49-F238E27FC236}">
                <a16:creationId xmlns:a16="http://schemas.microsoft.com/office/drawing/2014/main" id="{E8C4C5A0-93F5-4EF9-ACCA-AF7BEAB68A0A}"/>
              </a:ext>
            </a:extLst>
          </p:cNvPr>
          <p:cNvSpPr/>
          <p:nvPr/>
        </p:nvSpPr>
        <p:spPr>
          <a:xfrm>
            <a:off x="7336699" y="3987295"/>
            <a:ext cx="1051651" cy="10516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108000" rtlCol="0" anchor="ctr"/>
          <a:lstStyle/>
          <a:p>
            <a:pPr algn="ctr">
              <a:lnSpc>
                <a:spcPts val="2000"/>
              </a:lnSpc>
            </a:pPr>
            <a:r>
              <a:rPr lang="en-GB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410067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2" grpId="0" animBg="1"/>
      <p:bldP spid="34" grpId="0" animBg="1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Frame Rectangle: Rounded Corners 5">
            <a:extLst>
              <a:ext uri="{FF2B5EF4-FFF2-40B4-BE49-F238E27FC236}">
                <a16:creationId xmlns:a16="http://schemas.microsoft.com/office/drawing/2014/main" id="{CF1897AE-EAE3-4CF2-83E8-25C7E95AE298}"/>
              </a:ext>
            </a:extLst>
          </p:cNvPr>
          <p:cNvSpPr/>
          <p:nvPr/>
        </p:nvSpPr>
        <p:spPr>
          <a:xfrm>
            <a:off x="4757018" y="1534545"/>
            <a:ext cx="3643822" cy="3162239"/>
          </a:xfrm>
          <a:prstGeom prst="roundRect">
            <a:avLst>
              <a:gd name="adj" fmla="val 5025"/>
            </a:avLst>
          </a:prstGeom>
          <a:solidFill>
            <a:schemeClr val="bg1"/>
          </a:solidFill>
          <a:ln w="19050">
            <a:solidFill>
              <a:srgbClr val="653C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Left Frame Rectangle: Rounded Corners 1">
            <a:extLst>
              <a:ext uri="{FF2B5EF4-FFF2-40B4-BE49-F238E27FC236}">
                <a16:creationId xmlns:a16="http://schemas.microsoft.com/office/drawing/2014/main" id="{033975F8-FD79-4F8C-8C6A-E6B8E2122D0C}"/>
              </a:ext>
            </a:extLst>
          </p:cNvPr>
          <p:cNvSpPr/>
          <p:nvPr/>
        </p:nvSpPr>
        <p:spPr>
          <a:xfrm>
            <a:off x="755650" y="1525020"/>
            <a:ext cx="3643822" cy="3162239"/>
          </a:xfrm>
          <a:prstGeom prst="roundRect">
            <a:avLst>
              <a:gd name="adj" fmla="val 5025"/>
            </a:avLst>
          </a:prstGeom>
          <a:solidFill>
            <a:schemeClr val="bg1"/>
          </a:solidFill>
          <a:ln w="19050">
            <a:solidFill>
              <a:srgbClr val="653C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2740B1-0AB4-4859-878D-A47C027DA9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9577" y="4881223"/>
            <a:ext cx="980266" cy="13235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95E742E-2BCA-4876-AB86-7F07C69E33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8744" y="4890235"/>
            <a:ext cx="1160553" cy="1274897"/>
          </a:xfrm>
          <a:prstGeom prst="rect">
            <a:avLst/>
          </a:prstGeom>
        </p:spPr>
      </p:pic>
      <p:sp>
        <p:nvSpPr>
          <p:cNvPr id="27" name="Left box click space" hidden="1">
            <a:extLst>
              <a:ext uri="{FF2B5EF4-FFF2-40B4-BE49-F238E27FC236}">
                <a16:creationId xmlns:a16="http://schemas.microsoft.com/office/drawing/2014/main" id="{07EF9B35-906F-4FC3-A806-11B46FEFEEDF}"/>
              </a:ext>
            </a:extLst>
          </p:cNvPr>
          <p:cNvSpPr/>
          <p:nvPr/>
        </p:nvSpPr>
        <p:spPr>
          <a:xfrm>
            <a:off x="755647" y="1473201"/>
            <a:ext cx="3643821" cy="3289299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ight box click space" hidden="1">
            <a:extLst>
              <a:ext uri="{FF2B5EF4-FFF2-40B4-BE49-F238E27FC236}">
                <a16:creationId xmlns:a16="http://schemas.microsoft.com/office/drawing/2014/main" id="{E3756070-7DA7-4CD8-918F-344F96EE8813}"/>
              </a:ext>
            </a:extLst>
          </p:cNvPr>
          <p:cNvSpPr/>
          <p:nvPr/>
        </p:nvSpPr>
        <p:spPr>
          <a:xfrm>
            <a:off x="4757018" y="1473201"/>
            <a:ext cx="3643821" cy="3289299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itle 20">
            <a:extLst>
              <a:ext uri="{FF2B5EF4-FFF2-40B4-BE49-F238E27FC236}">
                <a16:creationId xmlns:a16="http://schemas.microsoft.com/office/drawing/2014/main" id="{65A433F4-9716-4929-AA2C-5137FD2A3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pPr algn="ctr"/>
            <a:r>
              <a:rPr lang="en-US" sz="2800" dirty="0"/>
              <a:t>How Could You Sort These Monsters?</a:t>
            </a:r>
            <a:br>
              <a:rPr lang="en-US" sz="2800" dirty="0"/>
            </a:br>
            <a:r>
              <a:rPr lang="en-US" sz="2400" b="0" dirty="0"/>
              <a:t>Think of ways you could sort them into two groups.</a:t>
            </a:r>
            <a:endParaRPr lang="en-GB" sz="2400" b="0" dirty="0">
              <a:latin typeface="+mn-lt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68AC50C-830A-417D-8C33-7672426A8C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378" y="4863624"/>
            <a:ext cx="1071613" cy="135874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1BC8FD8-E77F-44A8-94B4-12DDC12AFC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6779" y="4905550"/>
            <a:ext cx="1564011" cy="106062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7FAC2D2-C1C9-4367-9BC3-31A03622BC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8962" y="4945191"/>
            <a:ext cx="1207010" cy="125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596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221</TotalTime>
  <Words>268</Words>
  <Application>Microsoft Office PowerPoint</Application>
  <PresentationFormat>On-screen Show (4:3)</PresentationFormat>
  <Paragraphs>51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Arial</vt:lpstr>
      <vt:lpstr>Twinkl</vt:lpstr>
      <vt:lpstr>Office Theme</vt:lpstr>
      <vt:lpstr>PowerPoint Presentation</vt:lpstr>
      <vt:lpstr>Which box should the blue monster  be sorted into? </vt:lpstr>
      <vt:lpstr>Which box should the pink monster  be sorted into? </vt:lpstr>
      <vt:lpstr>Which box should the blue monster  be sorted into? </vt:lpstr>
      <vt:lpstr>Which monster will complete the  sorting diagram? </vt:lpstr>
      <vt:lpstr>Which monster will complete the  sorting diagram? </vt:lpstr>
      <vt:lpstr>PowerPoint Presentation</vt:lpstr>
      <vt:lpstr>PowerPoint Presentation</vt:lpstr>
      <vt:lpstr>How Could You Sort These Monsters? Think of ways you could sort them into two groups.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Swift</dc:creator>
  <cp:lastModifiedBy>Admin</cp:lastModifiedBy>
  <cp:revision>30</cp:revision>
  <dcterms:created xsi:type="dcterms:W3CDTF">2019-10-24T12:45:11Z</dcterms:created>
  <dcterms:modified xsi:type="dcterms:W3CDTF">2024-06-23T19:40:15Z</dcterms:modified>
</cp:coreProperties>
</file>