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4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78" r:id="rId22"/>
    <p:sldId id="267" r:id="rId23"/>
  </p:sldIdLst>
  <p:sldSz cx="9144000" cy="6858000" type="screen4x3"/>
  <p:notesSz cx="6858000" cy="9144000"/>
  <p:embeddedFontLst>
    <p:embeddedFont>
      <p:font typeface="Twinkl" panose="020B060402020202020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0"/>
    <a:srgbClr val="47B2E5"/>
    <a:srgbClr val="FFE864"/>
    <a:srgbClr val="127339"/>
    <a:srgbClr val="003F14"/>
    <a:srgbClr val="E6037D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5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200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home-early-years/literacy-eyfs-early-years/early-years-readin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home-early-years/literacy-eyfs-early-years/early-years-readi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80E9AB-36B7-D749-B475-B68AF7CDAC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6FD09AE7-0AB0-9F41-AE84-BE449C242DB0}"/>
              </a:ext>
            </a:extLst>
          </p:cNvPr>
          <p:cNvSpPr/>
          <p:nvPr userDrawn="1"/>
        </p:nvSpPr>
        <p:spPr>
          <a:xfrm>
            <a:off x="0" y="5805889"/>
            <a:ext cx="1255923" cy="1052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72574-7827-D442-AAD2-ADAE97D1B9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0B768F3-F00F-B84B-A0D2-A662F6E6BE6C}"/>
              </a:ext>
            </a:extLst>
          </p:cNvPr>
          <p:cNvSpPr/>
          <p:nvPr userDrawn="1"/>
        </p:nvSpPr>
        <p:spPr>
          <a:xfrm>
            <a:off x="0" y="5805889"/>
            <a:ext cx="1255923" cy="1052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97746-DB34-AC47-BA2E-7A86C5CF190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2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82EC-0D7F-5141-8057-0B925903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2" y="1006673"/>
            <a:ext cx="6528317" cy="994306"/>
          </a:xfrm>
          <a:prstGeom prst="roundRect">
            <a:avLst/>
          </a:prstGeom>
          <a:ln>
            <a:solidFill>
              <a:srgbClr val="009640"/>
            </a:solidFill>
          </a:ln>
        </p:spPr>
        <p:txBody>
          <a:bodyPr/>
          <a:lstStyle/>
          <a:p>
            <a:r>
              <a:rPr lang="en-US" b="0" dirty="0"/>
              <a:t>The hen had an egg.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2177" y="2858224"/>
              <a:ext cx="2547638" cy="1637576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421555">
              <a:off x="1699452" y="3878199"/>
              <a:ext cx="693607" cy="91106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4993699" y="21400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00248" y="2846529"/>
              <a:ext cx="2565832" cy="1649271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315587C-F186-A544-AF53-756E87AD29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14377" y="1340579"/>
            <a:ext cx="2468029" cy="50573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B11C55-8D00-B249-B884-2A5C355633DB}"/>
              </a:ext>
            </a:extLst>
          </p:cNvPr>
          <p:cNvGrpSpPr/>
          <p:nvPr/>
        </p:nvGrpSpPr>
        <p:grpSpPr>
          <a:xfrm>
            <a:off x="2703672" y="1006673"/>
            <a:ext cx="3140782" cy="1015533"/>
            <a:chOff x="2576802" y="1177436"/>
            <a:chExt cx="3140782" cy="1015533"/>
          </a:xfrm>
        </p:grpSpPr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12E09DD4-543D-9244-935A-2C144E959791}"/>
                </a:ext>
              </a:extLst>
            </p:cNvPr>
            <p:cNvSpPr/>
            <p:nvPr/>
          </p:nvSpPr>
          <p:spPr>
            <a:xfrm>
              <a:off x="2576802" y="1177436"/>
              <a:ext cx="3140782" cy="1015533"/>
            </a:xfrm>
            <a:prstGeom prst="wedgeRoundRectCallout">
              <a:avLst>
                <a:gd name="adj1" fmla="val 65993"/>
                <a:gd name="adj2" fmla="val 56222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43E272-6DA3-B845-BD00-685512BE4C04}"/>
                </a:ext>
              </a:extLst>
            </p:cNvPr>
            <p:cNvSpPr txBox="1"/>
            <p:nvPr/>
          </p:nvSpPr>
          <p:spPr>
            <a:xfrm>
              <a:off x="2762768" y="1315292"/>
              <a:ext cx="26734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Well done!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2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82EC-0D7F-5141-8057-0B925903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2" y="1006673"/>
            <a:ext cx="6528317" cy="994306"/>
          </a:xfrm>
          <a:prstGeom prst="roundRect">
            <a:avLst/>
          </a:prstGeom>
          <a:ln>
            <a:solidFill>
              <a:srgbClr val="009640"/>
            </a:solidFill>
          </a:ln>
        </p:spPr>
        <p:txBody>
          <a:bodyPr/>
          <a:lstStyle/>
          <a:p>
            <a:r>
              <a:rPr lang="en-US" b="0" dirty="0"/>
              <a:t>The pet rat is in the mud.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2899" y="4127499"/>
              <a:ext cx="2791660" cy="542572"/>
            </a:xfrm>
            <a:prstGeom prst="rect">
              <a:avLst/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52980" y="3227521"/>
              <a:ext cx="1606673" cy="142905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4993699" y="21400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16502" y="3467204"/>
              <a:ext cx="2540857" cy="1320591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753564-93C4-EC48-B11B-47E4B64EF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38651" y="3143656"/>
              <a:ext cx="1526626" cy="1357853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315587C-F186-A544-AF53-756E87AD29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22" y="1309745"/>
            <a:ext cx="2468029" cy="50573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B11C55-8D00-B249-B884-2A5C355633DB}"/>
              </a:ext>
            </a:extLst>
          </p:cNvPr>
          <p:cNvGrpSpPr/>
          <p:nvPr/>
        </p:nvGrpSpPr>
        <p:grpSpPr>
          <a:xfrm>
            <a:off x="3335049" y="1001921"/>
            <a:ext cx="3140782" cy="1015533"/>
            <a:chOff x="2576802" y="1177436"/>
            <a:chExt cx="3140782" cy="1015533"/>
          </a:xfrm>
        </p:grpSpPr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12E09DD4-543D-9244-935A-2C144E959791}"/>
                </a:ext>
              </a:extLst>
            </p:cNvPr>
            <p:cNvSpPr/>
            <p:nvPr/>
          </p:nvSpPr>
          <p:spPr>
            <a:xfrm>
              <a:off x="2576802" y="1177436"/>
              <a:ext cx="3140782" cy="1015533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43E272-6DA3-B845-BD00-685512BE4C04}"/>
                </a:ext>
              </a:extLst>
            </p:cNvPr>
            <p:cNvSpPr txBox="1"/>
            <p:nvPr/>
          </p:nvSpPr>
          <p:spPr>
            <a:xfrm>
              <a:off x="2762768" y="1315292"/>
              <a:ext cx="26734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Well done!</a:t>
              </a:r>
            </a:p>
          </p:txBody>
        </p:sp>
      </p:grpSp>
      <p:sp>
        <p:nvSpPr>
          <p:cNvPr id="20" name="Right Arrow 19">
            <a:hlinkClick r:id="rId7" action="ppaction://hlinksldjump"/>
            <a:extLst>
              <a:ext uri="{FF2B5EF4-FFF2-40B4-BE49-F238E27FC236}">
                <a16:creationId xmlns:a16="http://schemas.microsoft.com/office/drawing/2014/main" id="{35AAA82B-E746-0940-A547-599E78F68F2A}"/>
              </a:ext>
            </a:extLst>
          </p:cNvPr>
          <p:cNvSpPr/>
          <p:nvPr/>
        </p:nvSpPr>
        <p:spPr>
          <a:xfrm>
            <a:off x="7628841" y="5842619"/>
            <a:ext cx="953850" cy="472468"/>
          </a:xfrm>
          <a:prstGeom prst="rightArrow">
            <a:avLst/>
          </a:prstGeom>
          <a:solidFill>
            <a:schemeClr val="bg1"/>
          </a:solidFill>
          <a:ln w="2540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337149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F3A5040-60E8-5D4C-B782-EDA6C6ABF8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6744">
            <a:off x="7295504" y="5021301"/>
            <a:ext cx="889014" cy="1502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" y="1788052"/>
            <a:ext cx="2304449" cy="472217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F3FDCE3-3AE7-E346-AE38-A9576AB6B167}"/>
              </a:ext>
            </a:extLst>
          </p:cNvPr>
          <p:cNvGrpSpPr/>
          <p:nvPr/>
        </p:nvGrpSpPr>
        <p:grpSpPr>
          <a:xfrm>
            <a:off x="3863399" y="2825850"/>
            <a:ext cx="2791660" cy="3296169"/>
            <a:chOff x="3863399" y="2825850"/>
            <a:chExt cx="2791660" cy="329616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025FEB-5E16-D143-8917-B9DE9671211F}"/>
                </a:ext>
              </a:extLst>
            </p:cNvPr>
            <p:cNvSpPr/>
            <p:nvPr/>
          </p:nvSpPr>
          <p:spPr>
            <a:xfrm>
              <a:off x="3863399" y="2825850"/>
              <a:ext cx="2791660" cy="3296169"/>
            </a:xfrm>
            <a:prstGeom prst="roundRect">
              <a:avLst>
                <a:gd name="adj" fmla="val 8279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31EFE8-6682-0A41-91D3-7A18228D4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5179" y="3117731"/>
              <a:ext cx="1928101" cy="278585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2576801" y="1061435"/>
            <a:ext cx="5163210" cy="1453234"/>
            <a:chOff x="2576801" y="1177436"/>
            <a:chExt cx="5163210" cy="1453234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6"/>
              <a:ext cx="5163210" cy="1453234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60533" y="1453885"/>
              <a:ext cx="49957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The</a:t>
              </a:r>
              <a: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 tap is on.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6E1E1F5-7F1E-EC42-96B6-B0114B67DE61}"/>
              </a:ext>
            </a:extLst>
          </p:cNvPr>
          <p:cNvGrpSpPr/>
          <p:nvPr/>
        </p:nvGrpSpPr>
        <p:grpSpPr>
          <a:xfrm>
            <a:off x="4460345" y="2168769"/>
            <a:ext cx="2457876" cy="144000"/>
            <a:chOff x="4460345" y="2168769"/>
            <a:chExt cx="2457876" cy="1440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391D7D1-179E-234A-9D30-ECE40E598E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0345" y="2168769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C2F677-CA2C-DB46-AE42-4CB23D3745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1427" y="2168769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B40F32-05C7-4D4F-AC1E-C59E476D6B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51721" y="2168769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3BBA0C7-715C-5A40-9789-6C3AC1BE10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3524" y="2168769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D2FCE5-1B4B-AC4C-876B-CFF2554341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7702" y="2168769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610CCFC-9149-7E4D-870E-B0C5329628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11807" y="2168769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F0438F6-E1E5-6747-A93A-45BE5B8A94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4221" y="2168769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</p:spTree>
    <p:extLst>
      <p:ext uri="{BB962C8B-B14F-4D97-AF65-F5344CB8AC3E}">
        <p14:creationId xmlns:p14="http://schemas.microsoft.com/office/powerpoint/2010/main" val="318152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F3A5040-60E8-5D4C-B782-EDA6C6ABF8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6744">
            <a:off x="7295504" y="5021301"/>
            <a:ext cx="889014" cy="1502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" y="1788052"/>
            <a:ext cx="2304449" cy="472217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AF7AA23-7BD4-3448-B854-141501F74CFC}"/>
              </a:ext>
            </a:extLst>
          </p:cNvPr>
          <p:cNvGrpSpPr/>
          <p:nvPr/>
        </p:nvGrpSpPr>
        <p:grpSpPr>
          <a:xfrm>
            <a:off x="3762576" y="2813310"/>
            <a:ext cx="2791660" cy="3319860"/>
            <a:chOff x="3863399" y="2813310"/>
            <a:chExt cx="2791660" cy="33198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31EFE8-6682-0A41-91D3-7A18228D45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48"/>
            <a:stretch/>
          </p:blipFill>
          <p:spPr>
            <a:xfrm>
              <a:off x="3863399" y="2813310"/>
              <a:ext cx="2791660" cy="3319860"/>
            </a:xfrm>
            <a:prstGeom prst="roundRect">
              <a:avLst>
                <a:gd name="adj" fmla="val 9135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025FEB-5E16-D143-8917-B9DE9671211F}"/>
                </a:ext>
              </a:extLst>
            </p:cNvPr>
            <p:cNvSpPr/>
            <p:nvPr/>
          </p:nvSpPr>
          <p:spPr>
            <a:xfrm>
              <a:off x="3863399" y="28258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2576801" y="735981"/>
            <a:ext cx="5163210" cy="1837865"/>
            <a:chOff x="2576801" y="1177435"/>
            <a:chExt cx="5163210" cy="1837865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5"/>
              <a:ext cx="5163210" cy="1837865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60533" y="1219204"/>
              <a:ext cx="49957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The</a:t>
              </a:r>
              <a: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 red hen is on </a:t>
              </a:r>
              <a:r>
                <a:rPr lang="en-GB" sz="5400" b="1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the</a:t>
              </a:r>
              <a: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 hut.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B34D1DF-A92E-A04E-BAAD-28CF53FC7ED9}"/>
              </a:ext>
            </a:extLst>
          </p:cNvPr>
          <p:cNvGrpSpPr/>
          <p:nvPr/>
        </p:nvGrpSpPr>
        <p:grpSpPr>
          <a:xfrm>
            <a:off x="3562669" y="1582913"/>
            <a:ext cx="3684512" cy="946888"/>
            <a:chOff x="3562669" y="1582913"/>
            <a:chExt cx="3684512" cy="94688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A6CD5F6-E8DC-5541-85E9-2C1C3239DD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65557" y="1582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05EA77-2C11-7540-83BA-DC5CC4DCF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94518" y="1582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663F6EA-0621-7C43-BE03-8F2021EDD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17903" y="1582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6134ED-23A9-8F4F-BC32-7D579E4B39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1220" y="1582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B67DDCE-ECD8-C24C-B29E-23C0DC9FD0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9210" y="1582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BFCA51D-FF1F-8244-8997-F221E8660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3747" y="1582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4310F8-D4DE-9E45-8073-B14B1CDD1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69005" y="1582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6AB7EE3-8FE0-E847-97DB-93D579FA9E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03181" y="1582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F9096A0-A6DF-9A40-9093-EB50241AE3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62669" y="2385801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E90B4BC-AC3D-1A4E-A871-518D4FE99F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6235" y="2385801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67FD43C-39AD-F543-9716-A9E15EFC97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9459" y="2385801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6987DC5-9797-5544-AF70-CD04178144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4176" y="2385801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CDFD551-D971-FE40-8854-5B4D14861F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84288" y="2385801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</p:spTree>
    <p:extLst>
      <p:ext uri="{BB962C8B-B14F-4D97-AF65-F5344CB8AC3E}">
        <p14:creationId xmlns:p14="http://schemas.microsoft.com/office/powerpoint/2010/main" val="276070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F3A5040-60E8-5D4C-B782-EDA6C6ABF8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6744">
            <a:off x="7295504" y="5021301"/>
            <a:ext cx="889014" cy="1502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" y="1788052"/>
            <a:ext cx="2304449" cy="472217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2576801" y="714250"/>
            <a:ext cx="5163210" cy="1859596"/>
            <a:chOff x="2576801" y="1155704"/>
            <a:chExt cx="5163210" cy="1859596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5"/>
              <a:ext cx="5163210" cy="1837865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60533" y="1155704"/>
              <a:ext cx="49957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The</a:t>
              </a:r>
              <a: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 dog has</a:t>
              </a:r>
              <a:b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</a:br>
              <a: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a pup.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A07130-4AD7-F343-A5ED-1253670993A8}"/>
              </a:ext>
            </a:extLst>
          </p:cNvPr>
          <p:cNvGrpSpPr/>
          <p:nvPr/>
        </p:nvGrpSpPr>
        <p:grpSpPr>
          <a:xfrm>
            <a:off x="3762576" y="2825850"/>
            <a:ext cx="2791660" cy="3296169"/>
            <a:chOff x="3762576" y="2825850"/>
            <a:chExt cx="2791660" cy="329616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025FEB-5E16-D143-8917-B9DE9671211F}"/>
                </a:ext>
              </a:extLst>
            </p:cNvPr>
            <p:cNvSpPr/>
            <p:nvPr/>
          </p:nvSpPr>
          <p:spPr>
            <a:xfrm>
              <a:off x="3762576" y="28258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1B2B322-2548-094C-AE2C-2AF3DBC0B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4441" y="2922599"/>
              <a:ext cx="2314551" cy="30818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D458375-AD78-B846-9B6F-C57BA371C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5149" y="4629298"/>
              <a:ext cx="1742588" cy="137514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7BC6569-3FB3-C548-B498-4021ED93A51B}"/>
              </a:ext>
            </a:extLst>
          </p:cNvPr>
          <p:cNvGrpSpPr/>
          <p:nvPr/>
        </p:nvGrpSpPr>
        <p:grpSpPr>
          <a:xfrm>
            <a:off x="4310697" y="1616813"/>
            <a:ext cx="2641872" cy="874405"/>
            <a:chOff x="4310697" y="1654913"/>
            <a:chExt cx="2641872" cy="87440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0785179-5D34-424D-BFFB-9455CB2D12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34443" y="1654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5CC1ECF-E55B-0441-A576-8B46063FD2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3584" y="1654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949086E-38AA-0F48-B3AD-3D6F9D3839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4847" y="1654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EC417F-DF08-1E4C-B954-85FAD7AF09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2589" y="1654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49162B1-565A-F846-88D6-92EA7F6719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57306" y="1654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16B7870-6FE5-FD4A-A67E-6BD8C4500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08569" y="1654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E9B4B18-8DC2-5B4F-B6F1-C8B1B6086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0697" y="238531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F82A7D0-8637-BD4C-91CC-48532E5A9E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29590" y="238531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7526D83-F5B8-7344-98BA-F10408E693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6429" y="238531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DCBFA51-C0C2-134D-8F8A-3F9EBC5123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0129" y="238531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</p:spTree>
    <p:extLst>
      <p:ext uri="{BB962C8B-B14F-4D97-AF65-F5344CB8AC3E}">
        <p14:creationId xmlns:p14="http://schemas.microsoft.com/office/powerpoint/2010/main" val="32827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F3A5040-60E8-5D4C-B782-EDA6C6ABF8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6744">
            <a:off x="7295504" y="5021301"/>
            <a:ext cx="889014" cy="1502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" y="1788052"/>
            <a:ext cx="2304449" cy="472217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F3FDCE3-3AE7-E346-AE38-A9576AB6B167}"/>
              </a:ext>
            </a:extLst>
          </p:cNvPr>
          <p:cNvGrpSpPr/>
          <p:nvPr/>
        </p:nvGrpSpPr>
        <p:grpSpPr>
          <a:xfrm>
            <a:off x="3863399" y="2825850"/>
            <a:ext cx="2791660" cy="3296169"/>
            <a:chOff x="3863399" y="2825850"/>
            <a:chExt cx="2791660" cy="329616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025FEB-5E16-D143-8917-B9DE9671211F}"/>
                </a:ext>
              </a:extLst>
            </p:cNvPr>
            <p:cNvSpPr/>
            <p:nvPr/>
          </p:nvSpPr>
          <p:spPr>
            <a:xfrm>
              <a:off x="3863399" y="2825850"/>
              <a:ext cx="2791660" cy="3296169"/>
            </a:xfrm>
            <a:prstGeom prst="roundRect">
              <a:avLst>
                <a:gd name="adj" fmla="val 8279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31EFE8-6682-0A41-91D3-7A18228D4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9288" y="3253690"/>
              <a:ext cx="2359881" cy="244048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2576801" y="1061435"/>
            <a:ext cx="5163210" cy="1453234"/>
            <a:chOff x="2576801" y="1177436"/>
            <a:chExt cx="5163210" cy="1453234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6"/>
              <a:ext cx="5163210" cy="1453234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60533" y="1403085"/>
              <a:ext cx="49957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The</a:t>
              </a:r>
              <a: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 pen is red.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EEA2598-7360-544E-9063-B354EEC9E529}"/>
              </a:ext>
            </a:extLst>
          </p:cNvPr>
          <p:cNvGrpSpPr/>
          <p:nvPr/>
        </p:nvGrpSpPr>
        <p:grpSpPr>
          <a:xfrm>
            <a:off x="4387308" y="2195228"/>
            <a:ext cx="2692052" cy="144000"/>
            <a:chOff x="4387308" y="2195228"/>
            <a:chExt cx="2692052" cy="144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8360E6B-854C-9E47-8AEE-6E2D2E8FD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7308" y="219522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AD3D43C-EDD3-F64A-BC1E-585D1E0D31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16269" y="219522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45582D8-45CA-A74F-8224-D492B92AE5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6382" y="219522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1F4E2FF-BBCC-BF42-88A0-46C3A70292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97215" y="219522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EBBF2E-41A9-C341-941F-EA765A23A7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5815" y="219522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3D54DD1-B6B8-DE42-9E3F-FCB18FE0AC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8590" y="219522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3605498-4992-E14A-BDDB-5BE98158B7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1975" y="219522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A91CA2-684A-0C4D-9177-614902C917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360" y="219522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</p:spTree>
    <p:extLst>
      <p:ext uri="{BB962C8B-B14F-4D97-AF65-F5344CB8AC3E}">
        <p14:creationId xmlns:p14="http://schemas.microsoft.com/office/powerpoint/2010/main" val="361657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420BD1E-5D6D-6F47-BDC8-0CEDE0255DFA}"/>
              </a:ext>
            </a:extLst>
          </p:cNvPr>
          <p:cNvSpPr/>
          <p:nvPr/>
        </p:nvSpPr>
        <p:spPr>
          <a:xfrm>
            <a:off x="2111975" y="5243145"/>
            <a:ext cx="2313641" cy="549006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1601" y="1743566"/>
            <a:ext cx="3314390" cy="42743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4925991" y="1163035"/>
            <a:ext cx="3061999" cy="1872265"/>
            <a:chOff x="2576801" y="1177435"/>
            <a:chExt cx="3061999" cy="1872265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5"/>
              <a:ext cx="3061999" cy="1872265"/>
            </a:xfrm>
            <a:prstGeom prst="wedgeRoundRectCallout">
              <a:avLst>
                <a:gd name="adj1" fmla="val -75451"/>
                <a:gd name="adj2" fmla="val 28729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26970" y="1328737"/>
              <a:ext cx="29147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lvl="0" algn="ctr">
                <a:buClr>
                  <a:schemeClr val="dk1"/>
                </a:buClr>
                <a:buSzPts val="2800"/>
              </a:pPr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This time,</a:t>
              </a:r>
              <a:b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</a:br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read the sentence</a:t>
              </a:r>
              <a:b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</a:br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and click on the matching picture. </a:t>
              </a:r>
              <a:endParaRPr lang="en-GB" sz="2400" dirty="0">
                <a:latin typeface="Twinkl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89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82EC-0D7F-5141-8057-0B925903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2" y="1006673"/>
            <a:ext cx="6528317" cy="994306"/>
          </a:xfrm>
          <a:prstGeom prst="roundRect">
            <a:avLst/>
          </a:prstGeom>
          <a:ln>
            <a:solidFill>
              <a:srgbClr val="009640"/>
            </a:solidFill>
          </a:ln>
        </p:spPr>
        <p:txBody>
          <a:bodyPr/>
          <a:lstStyle/>
          <a:p>
            <a:r>
              <a:rPr lang="en-US" b="0" dirty="0"/>
              <a:t>Ted is on top of </a:t>
            </a:r>
            <a:r>
              <a:rPr lang="en-US" dirty="0"/>
              <a:t>the</a:t>
            </a:r>
            <a:r>
              <a:rPr lang="en-US" b="0" dirty="0"/>
              <a:t> den.</a:t>
            </a:r>
            <a:endParaRPr lang="en-RO" b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899" y="3036557"/>
              <a:ext cx="2791660" cy="2399662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7707" y="4127500"/>
              <a:ext cx="856754" cy="11049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4993699" y="21400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3699" y="3036557"/>
              <a:ext cx="2791660" cy="2399662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753564-93C4-EC48-B11B-47E4B64EF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7909" y="2279750"/>
              <a:ext cx="910840" cy="117465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315587C-F186-A544-AF53-756E87AD29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22" y="1314497"/>
            <a:ext cx="2468029" cy="50573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B11C55-8D00-B249-B884-2A5C355633DB}"/>
              </a:ext>
            </a:extLst>
          </p:cNvPr>
          <p:cNvGrpSpPr/>
          <p:nvPr/>
        </p:nvGrpSpPr>
        <p:grpSpPr>
          <a:xfrm>
            <a:off x="3335049" y="1006673"/>
            <a:ext cx="3140782" cy="1015533"/>
            <a:chOff x="2576802" y="1177436"/>
            <a:chExt cx="3140782" cy="1015533"/>
          </a:xfrm>
        </p:grpSpPr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12E09DD4-543D-9244-935A-2C144E959791}"/>
                </a:ext>
              </a:extLst>
            </p:cNvPr>
            <p:cNvSpPr/>
            <p:nvPr/>
          </p:nvSpPr>
          <p:spPr>
            <a:xfrm>
              <a:off x="2576802" y="1177436"/>
              <a:ext cx="3140782" cy="1015533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43E272-6DA3-B845-BD00-685512BE4C04}"/>
                </a:ext>
              </a:extLst>
            </p:cNvPr>
            <p:cNvSpPr txBox="1"/>
            <p:nvPr/>
          </p:nvSpPr>
          <p:spPr>
            <a:xfrm>
              <a:off x="2762768" y="1315292"/>
              <a:ext cx="26734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Well done!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D5B4EA9-3CF5-274A-AF92-9CCDF940107C}"/>
              </a:ext>
            </a:extLst>
          </p:cNvPr>
          <p:cNvGrpSpPr/>
          <p:nvPr/>
        </p:nvGrpSpPr>
        <p:grpSpPr>
          <a:xfrm>
            <a:off x="1913074" y="1817509"/>
            <a:ext cx="5148353" cy="108000"/>
            <a:chOff x="1913074" y="1813880"/>
            <a:chExt cx="5148353" cy="10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D62A75F-8550-B342-82F4-82AE603B74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3074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2CF156D-14A4-EA43-9B50-0CD414C68D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86279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4CF21B3-2CCE-434E-B711-DD68BA5E31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31606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F74BE66-1DFF-5C4D-A5F7-BE0853613B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6323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6278C7D-336E-3440-97BB-5EB8F69F14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9167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A62707E-5DDD-CA43-9D51-DAE9FF7121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5035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902C5A6-DF20-C947-8DB2-D9C2B75848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47089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E64319C-96F2-4A47-B32B-1D5E2A1CCB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5260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575FD6F-5E38-644B-8FBD-28C1FB7EE2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77133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CFFA64-DD7F-3E48-9157-A30AA36C7D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61489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F91E4C3-9455-3548-A74E-55FC6509FF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62935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E4F37CE-568D-1141-A399-FFC4C638AD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989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49D1E3-6033-4041-991A-E2ACB19187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29321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7B9D546-F021-344C-885B-5B001B922B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08101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7200CC-1A0F-E04A-95A3-7B81C1AC2B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53427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</p:spTree>
    <p:extLst>
      <p:ext uri="{BB962C8B-B14F-4D97-AF65-F5344CB8AC3E}">
        <p14:creationId xmlns:p14="http://schemas.microsoft.com/office/powerpoint/2010/main" val="37076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82EC-0D7F-5141-8057-0B925903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2" y="1006673"/>
            <a:ext cx="6528317" cy="994306"/>
          </a:xfrm>
          <a:prstGeom prst="roundRect">
            <a:avLst/>
          </a:prstGeom>
          <a:ln>
            <a:solidFill>
              <a:srgbClr val="009640"/>
            </a:solidFill>
          </a:ln>
        </p:spPr>
        <p:txBody>
          <a:bodyPr/>
          <a:lstStyle/>
          <a:p>
            <a:r>
              <a:rPr lang="en-US" dirty="0"/>
              <a:t>The</a:t>
            </a:r>
            <a:r>
              <a:rPr lang="en-US" b="0" dirty="0"/>
              <a:t> cat has a hat.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7406" y="2927669"/>
              <a:ext cx="1736438" cy="2399662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0237" y="2208966"/>
              <a:ext cx="693607" cy="11049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4993699" y="21400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9710" y="2588303"/>
              <a:ext cx="1736438" cy="2399662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315587C-F186-A544-AF53-756E87AD29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14377" y="1340579"/>
            <a:ext cx="2468029" cy="50573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B11C55-8D00-B249-B884-2A5C355633DB}"/>
              </a:ext>
            </a:extLst>
          </p:cNvPr>
          <p:cNvGrpSpPr/>
          <p:nvPr/>
        </p:nvGrpSpPr>
        <p:grpSpPr>
          <a:xfrm>
            <a:off x="2703672" y="1006673"/>
            <a:ext cx="3140782" cy="1015533"/>
            <a:chOff x="2576802" y="1177436"/>
            <a:chExt cx="3140782" cy="1015533"/>
          </a:xfrm>
        </p:grpSpPr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12E09DD4-543D-9244-935A-2C144E959791}"/>
                </a:ext>
              </a:extLst>
            </p:cNvPr>
            <p:cNvSpPr/>
            <p:nvPr/>
          </p:nvSpPr>
          <p:spPr>
            <a:xfrm>
              <a:off x="2576802" y="1177436"/>
              <a:ext cx="3140782" cy="1015533"/>
            </a:xfrm>
            <a:prstGeom prst="wedgeRoundRectCallout">
              <a:avLst>
                <a:gd name="adj1" fmla="val 65993"/>
                <a:gd name="adj2" fmla="val 56222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43E272-6DA3-B845-BD00-685512BE4C04}"/>
                </a:ext>
              </a:extLst>
            </p:cNvPr>
            <p:cNvSpPr txBox="1"/>
            <p:nvPr/>
          </p:nvSpPr>
          <p:spPr>
            <a:xfrm>
              <a:off x="2762768" y="1315292"/>
              <a:ext cx="26734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Well done!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C34D7CE-EA32-8C41-9E47-5CAFA433E8B2}"/>
              </a:ext>
            </a:extLst>
          </p:cNvPr>
          <p:cNvGrpSpPr/>
          <p:nvPr/>
        </p:nvGrpSpPr>
        <p:grpSpPr>
          <a:xfrm>
            <a:off x="3567036" y="1786171"/>
            <a:ext cx="2879052" cy="108000"/>
            <a:chOff x="3567036" y="1786171"/>
            <a:chExt cx="2879052" cy="10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5AFEAB-F00D-4A4A-BB23-422BBE7A7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1838" y="178617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0C1527D-EFAB-0048-831D-3E0B252A2C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8088" y="178617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80FFC35-3BB2-1649-8A99-27B1E298E1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16885" y="178617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8B3250E-4D38-644A-8FB4-D9903CA55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4571" y="178617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ACDAD9E-67CB-124C-9D1F-A1C0095CD5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83293" y="178617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44474BC-918B-7445-AC6C-E35F42F49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32364" y="178617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A016EF-C784-424F-9CB5-E83BCE4894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47412" y="178617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7F9760E-CCC5-6642-8CD9-8081DB35E7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4640" y="178617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6F151C-6517-584A-8417-09D392D2E3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3711" y="178617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401AAAD-7469-2F44-AFDA-EB68B92F88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67036" y="178617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</p:spTree>
    <p:extLst>
      <p:ext uri="{BB962C8B-B14F-4D97-AF65-F5344CB8AC3E}">
        <p14:creationId xmlns:p14="http://schemas.microsoft.com/office/powerpoint/2010/main" val="310678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82EC-0D7F-5141-8057-0B925903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2" y="1006673"/>
            <a:ext cx="6528317" cy="994306"/>
          </a:xfrm>
          <a:prstGeom prst="roundRect">
            <a:avLst/>
          </a:prstGeom>
          <a:ln>
            <a:solidFill>
              <a:srgbClr val="009640"/>
            </a:solidFill>
          </a:ln>
        </p:spPr>
        <p:txBody>
          <a:bodyPr/>
          <a:lstStyle/>
          <a:p>
            <a:r>
              <a:rPr lang="en-US" dirty="0"/>
              <a:t>The</a:t>
            </a:r>
            <a:r>
              <a:rPr lang="en-US" b="0" dirty="0"/>
              <a:t> hen had an egg.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2177" y="2858224"/>
              <a:ext cx="2547638" cy="1637576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421555">
              <a:off x="1699452" y="3878199"/>
              <a:ext cx="693607" cy="91106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4993699" y="21400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00248" y="2846529"/>
              <a:ext cx="2565832" cy="1649271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315587C-F186-A544-AF53-756E87AD29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14377" y="1340579"/>
            <a:ext cx="2468029" cy="50573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B11C55-8D00-B249-B884-2A5C355633DB}"/>
              </a:ext>
            </a:extLst>
          </p:cNvPr>
          <p:cNvGrpSpPr/>
          <p:nvPr/>
        </p:nvGrpSpPr>
        <p:grpSpPr>
          <a:xfrm>
            <a:off x="2703672" y="1006673"/>
            <a:ext cx="3140782" cy="1015533"/>
            <a:chOff x="2576802" y="1177436"/>
            <a:chExt cx="3140782" cy="1015533"/>
          </a:xfrm>
        </p:grpSpPr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12E09DD4-543D-9244-935A-2C144E959791}"/>
                </a:ext>
              </a:extLst>
            </p:cNvPr>
            <p:cNvSpPr/>
            <p:nvPr/>
          </p:nvSpPr>
          <p:spPr>
            <a:xfrm>
              <a:off x="2576802" y="1177436"/>
              <a:ext cx="3140782" cy="1015533"/>
            </a:xfrm>
            <a:prstGeom prst="wedgeRoundRectCallout">
              <a:avLst>
                <a:gd name="adj1" fmla="val 65993"/>
                <a:gd name="adj2" fmla="val 56222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43E272-6DA3-B845-BD00-685512BE4C04}"/>
                </a:ext>
              </a:extLst>
            </p:cNvPr>
            <p:cNvSpPr txBox="1"/>
            <p:nvPr/>
          </p:nvSpPr>
          <p:spPr>
            <a:xfrm>
              <a:off x="2762768" y="1315292"/>
              <a:ext cx="26734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Well done!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53B721-0C78-E445-A526-A70E78195638}"/>
              </a:ext>
            </a:extLst>
          </p:cNvPr>
          <p:cNvGrpSpPr/>
          <p:nvPr/>
        </p:nvGrpSpPr>
        <p:grpSpPr>
          <a:xfrm>
            <a:off x="3335077" y="1787136"/>
            <a:ext cx="3412960" cy="108000"/>
            <a:chOff x="3335077" y="1787136"/>
            <a:chExt cx="3412960" cy="10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95CCA04-044B-104B-9107-A529DFF9A1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3535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71B1FFC-EC77-9141-A46C-9B4462CEC4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02315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16C31BE-0864-A44A-A4D9-BF4BC28795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9111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824B03C-9671-C145-A82E-11057D3EC5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0849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A9F73A-F455-EF45-9ECA-D79E892545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90563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130FCC0-FA5E-354E-8D87-8A7F0459D5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22048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5DE8A45-F641-9B4F-A2D5-9E975D529D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79363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FC79D49-A5DD-584F-8C26-794601B23A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18105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458C5D6-F77D-D447-8EF3-262FAA12F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5077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A0299A3-A8D5-B64A-91ED-F625714AA19D}"/>
                </a:ext>
              </a:extLst>
            </p:cNvPr>
            <p:cNvCxnSpPr/>
            <p:nvPr/>
          </p:nvCxnSpPr>
          <p:spPr>
            <a:xfrm>
              <a:off x="6204027" y="1866475"/>
              <a:ext cx="54401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31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115FFC9-BC44-154D-8F95-C1EA10F6C43F}"/>
              </a:ext>
            </a:extLst>
          </p:cNvPr>
          <p:cNvSpPr txBox="1"/>
          <p:nvPr/>
        </p:nvSpPr>
        <p:spPr>
          <a:xfrm>
            <a:off x="4374755" y="1606813"/>
            <a:ext cx="4122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dk1"/>
                </a:solidFill>
                <a:latin typeface="Twinkl" pitchFamily="2" charset="77"/>
                <a:ea typeface="Arial"/>
                <a:cs typeface="Arial"/>
                <a:sym typeface="Arial"/>
              </a:rPr>
              <a:t>Read the sentence.</a:t>
            </a:r>
            <a:br>
              <a:rPr lang="en-GB" sz="2400" dirty="0">
                <a:solidFill>
                  <a:schemeClr val="dk1"/>
                </a:solidFill>
                <a:latin typeface="Twinkl" pitchFamily="2" charset="77"/>
                <a:ea typeface="Arial"/>
                <a:cs typeface="Arial"/>
                <a:sym typeface="Arial"/>
              </a:rPr>
            </a:br>
            <a:r>
              <a:rPr lang="en-GB" sz="2400" dirty="0">
                <a:solidFill>
                  <a:schemeClr val="dk1"/>
                </a:solidFill>
                <a:latin typeface="Twinkl" pitchFamily="2" charset="77"/>
                <a:ea typeface="Arial"/>
                <a:cs typeface="Arial"/>
                <a:sym typeface="Arial"/>
              </a:rPr>
              <a:t>Then, click on the paw prints to show the picture. </a:t>
            </a:r>
          </a:p>
        </p:txBody>
      </p:sp>
      <p:sp>
        <p:nvSpPr>
          <p:cNvPr id="14" name="Title 20">
            <a:extLst>
              <a:ext uri="{FF2B5EF4-FFF2-40B4-BE49-F238E27FC236}">
                <a16:creationId xmlns:a16="http://schemas.microsoft.com/office/drawing/2014/main" id="{BEFE3981-0807-734B-8F00-1ECF1252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200" dirty="0">
                <a:latin typeface="+mn-lt"/>
              </a:rPr>
              <a:t>Can you help Ted read some sentences?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63F4C42-AE49-0547-A773-8F870F3EF837}"/>
              </a:ext>
            </a:extLst>
          </p:cNvPr>
          <p:cNvGrpSpPr/>
          <p:nvPr/>
        </p:nvGrpSpPr>
        <p:grpSpPr>
          <a:xfrm>
            <a:off x="2049036" y="1975766"/>
            <a:ext cx="2003548" cy="1453234"/>
            <a:chOff x="2049036" y="1975766"/>
            <a:chExt cx="2003548" cy="1453234"/>
          </a:xfrm>
        </p:grpSpPr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D9A59831-416F-B74C-9FDC-406583D0208E}"/>
                </a:ext>
              </a:extLst>
            </p:cNvPr>
            <p:cNvSpPr/>
            <p:nvPr/>
          </p:nvSpPr>
          <p:spPr>
            <a:xfrm>
              <a:off x="2049036" y="1975766"/>
              <a:ext cx="2003548" cy="1453234"/>
            </a:xfrm>
            <a:prstGeom prst="wedgeRoundRectCallout">
              <a:avLst>
                <a:gd name="adj1" fmla="val -63025"/>
                <a:gd name="adj2" fmla="val 36356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22CB9F-6F4F-0747-B0DC-D9654EF69588}"/>
                </a:ext>
              </a:extLst>
            </p:cNvPr>
            <p:cNvSpPr txBox="1"/>
            <p:nvPr/>
          </p:nvSpPr>
          <p:spPr>
            <a:xfrm>
              <a:off x="2141033" y="2250704"/>
              <a:ext cx="1773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Hello!</a:t>
              </a:r>
            </a:p>
            <a:p>
              <a:pPr algn="ctr"/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I am Ted.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F3A5040-60E8-5D4C-B782-EDA6C6ABF8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6744">
            <a:off x="6051961" y="2590335"/>
            <a:ext cx="889014" cy="1502661"/>
          </a:xfrm>
          <a:prstGeom prst="rect">
            <a:avLst/>
          </a:prstGeom>
        </p:spPr>
      </p:pic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0BA68F1E-26F3-DF41-9FF3-3C39D94ABEAA}"/>
              </a:ext>
            </a:extLst>
          </p:cNvPr>
          <p:cNvSpPr txBox="1"/>
          <p:nvPr/>
        </p:nvSpPr>
        <p:spPr>
          <a:xfrm>
            <a:off x="3612994" y="4821129"/>
            <a:ext cx="2921622" cy="510778"/>
          </a:xfrm>
          <a:prstGeom prst="roundRect">
            <a:avLst/>
          </a:prstGeom>
          <a:solidFill>
            <a:srgbClr val="47B2E5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Twinkl" pitchFamily="2" charset="77"/>
                <a:ea typeface="Arial"/>
                <a:cs typeface="Arial"/>
                <a:sym typeface="Arial"/>
              </a:rPr>
              <a:t>with sound buttons</a:t>
            </a:r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009B7E7A-5EC2-2048-AF47-3D82FD232F20}"/>
              </a:ext>
            </a:extLst>
          </p:cNvPr>
          <p:cNvSpPr txBox="1"/>
          <p:nvPr/>
        </p:nvSpPr>
        <p:spPr>
          <a:xfrm>
            <a:off x="3401122" y="5630318"/>
            <a:ext cx="3345366" cy="510778"/>
          </a:xfrm>
          <a:prstGeom prst="roundRect">
            <a:avLst/>
          </a:prstGeom>
          <a:solidFill>
            <a:srgbClr val="009640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Twinkl" pitchFamily="2" charset="77"/>
                <a:ea typeface="Arial"/>
                <a:cs typeface="Arial"/>
                <a:sym typeface="Arial"/>
              </a:rPr>
              <a:t>without sound buttons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41" y="2486038"/>
            <a:ext cx="1957039" cy="401028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FF5D1E54-B928-A94D-A546-933E459971E6}"/>
              </a:ext>
            </a:extLst>
          </p:cNvPr>
          <p:cNvGrpSpPr/>
          <p:nvPr/>
        </p:nvGrpSpPr>
        <p:grpSpPr>
          <a:xfrm>
            <a:off x="2861547" y="3049683"/>
            <a:ext cx="2034032" cy="1453234"/>
            <a:chOff x="2861547" y="3049683"/>
            <a:chExt cx="2034032" cy="1453234"/>
          </a:xfrm>
        </p:grpSpPr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id="{444F1AE8-42CE-0449-ADFF-F2FF7B1B8683}"/>
                </a:ext>
              </a:extLst>
            </p:cNvPr>
            <p:cNvSpPr/>
            <p:nvPr/>
          </p:nvSpPr>
          <p:spPr>
            <a:xfrm>
              <a:off x="2861547" y="3049683"/>
              <a:ext cx="2003548" cy="1453234"/>
            </a:xfrm>
            <a:prstGeom prst="wedgeRoundRectCallout">
              <a:avLst>
                <a:gd name="adj1" fmla="val -80835"/>
                <a:gd name="adj2" fmla="val 7197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EF45F0-F1D8-E44C-A745-88A6121992E2}"/>
                </a:ext>
              </a:extLst>
            </p:cNvPr>
            <p:cNvSpPr txBox="1"/>
            <p:nvPr/>
          </p:nvSpPr>
          <p:spPr>
            <a:xfrm>
              <a:off x="2870628" y="3150953"/>
              <a:ext cx="20249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Which option would</a:t>
              </a:r>
              <a:b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</a:br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you like?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E180D483-A64A-8843-992E-A502623A2C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5004" y="2486038"/>
            <a:ext cx="1639579" cy="408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82EC-0D7F-5141-8057-0B925903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2" y="1006673"/>
            <a:ext cx="6528317" cy="994306"/>
          </a:xfrm>
          <a:prstGeom prst="roundRect">
            <a:avLst/>
          </a:prstGeom>
          <a:ln>
            <a:solidFill>
              <a:srgbClr val="009640"/>
            </a:solidFill>
          </a:ln>
        </p:spPr>
        <p:txBody>
          <a:bodyPr/>
          <a:lstStyle/>
          <a:p>
            <a:r>
              <a:rPr lang="en-US" dirty="0"/>
              <a:t>The</a:t>
            </a:r>
            <a:r>
              <a:rPr lang="en-US" b="0" dirty="0"/>
              <a:t> pet rat is in </a:t>
            </a:r>
            <a:r>
              <a:rPr lang="en-US" dirty="0"/>
              <a:t>the</a:t>
            </a:r>
            <a:r>
              <a:rPr lang="en-US" b="0" dirty="0"/>
              <a:t> mud.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2899" y="4127499"/>
              <a:ext cx="2791660" cy="542572"/>
            </a:xfrm>
            <a:prstGeom prst="rect">
              <a:avLst/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52980" y="3227521"/>
              <a:ext cx="1606673" cy="142905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4993699" y="21400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16502" y="3467204"/>
              <a:ext cx="2540857" cy="1320591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753564-93C4-EC48-B11B-47E4B64EF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38651" y="3143656"/>
              <a:ext cx="1526626" cy="1357853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315587C-F186-A544-AF53-756E87AD29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22" y="1301797"/>
            <a:ext cx="2468029" cy="50573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B11C55-8D00-B249-B884-2A5C355633DB}"/>
              </a:ext>
            </a:extLst>
          </p:cNvPr>
          <p:cNvGrpSpPr/>
          <p:nvPr/>
        </p:nvGrpSpPr>
        <p:grpSpPr>
          <a:xfrm>
            <a:off x="3335049" y="993973"/>
            <a:ext cx="3140782" cy="1015533"/>
            <a:chOff x="2576802" y="1177436"/>
            <a:chExt cx="3140782" cy="1015533"/>
          </a:xfrm>
        </p:grpSpPr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12E09DD4-543D-9244-935A-2C144E959791}"/>
                </a:ext>
              </a:extLst>
            </p:cNvPr>
            <p:cNvSpPr/>
            <p:nvPr/>
          </p:nvSpPr>
          <p:spPr>
            <a:xfrm>
              <a:off x="2576802" y="1177436"/>
              <a:ext cx="3140782" cy="1015533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43E272-6DA3-B845-BD00-685512BE4C04}"/>
                </a:ext>
              </a:extLst>
            </p:cNvPr>
            <p:cNvSpPr txBox="1"/>
            <p:nvPr/>
          </p:nvSpPr>
          <p:spPr>
            <a:xfrm>
              <a:off x="2762768" y="1315292"/>
              <a:ext cx="26734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Well done!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7B98A37-5173-B64C-9AB2-DE90AC4B354B}"/>
              </a:ext>
            </a:extLst>
          </p:cNvPr>
          <p:cNvGrpSpPr/>
          <p:nvPr/>
        </p:nvGrpSpPr>
        <p:grpSpPr>
          <a:xfrm>
            <a:off x="2749182" y="1787136"/>
            <a:ext cx="4491313" cy="108000"/>
            <a:chOff x="2749182" y="1787136"/>
            <a:chExt cx="4491313" cy="10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DE7ADC5-346E-AA45-BC7A-EDD13C9B8A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9182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DC389CA-A113-224E-9102-38269EC87F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1411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DD3682-62EA-F949-971F-E15E35E651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6382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AD998DA-C2AB-DE4D-AC13-6D86102CFF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2954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AEFB8A3-C8DF-214F-867E-0603A48F51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6954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FA59A4B-A12A-2041-B3D8-2B2BEC5150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696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E9FE10D-54EA-C043-B3C1-4B3CF407FC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67525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F89555-081B-364C-904C-F4CC6528F5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4439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E80F2D4-08DC-D84A-B2DD-0ADBCD7327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2782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B4EE31D-CDB4-5047-9C5F-B132F875E1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3239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EC4E76-349D-6E49-9B82-5E4E8023BF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93868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217BDA0-F237-094D-843E-95EDC5F542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42210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2889F2-6411-5A4B-A17A-046DA95A76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2495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</p:spTree>
    <p:extLst>
      <p:ext uri="{BB962C8B-B14F-4D97-AF65-F5344CB8AC3E}">
        <p14:creationId xmlns:p14="http://schemas.microsoft.com/office/powerpoint/2010/main" val="28912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43D9C1B0-FB2A-654F-8762-78A913A27845}"/>
              </a:ext>
            </a:extLst>
          </p:cNvPr>
          <p:cNvSpPr/>
          <p:nvPr/>
        </p:nvSpPr>
        <p:spPr>
          <a:xfrm>
            <a:off x="750118" y="2617176"/>
            <a:ext cx="2313641" cy="549006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66CD91-13B7-9E4F-8DB6-CD9AC345399E}"/>
              </a:ext>
            </a:extLst>
          </p:cNvPr>
          <p:cNvSpPr/>
          <p:nvPr/>
        </p:nvSpPr>
        <p:spPr>
          <a:xfrm>
            <a:off x="3153192" y="5294582"/>
            <a:ext cx="2313641" cy="549006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B0AD4-4841-D94A-9A30-26CE9162BA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8401" y="1743566"/>
            <a:ext cx="3314390" cy="427435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3FC3E1FD-9A92-9C46-BF06-82C3041063E8}"/>
              </a:ext>
            </a:extLst>
          </p:cNvPr>
          <p:cNvSpPr/>
          <p:nvPr/>
        </p:nvSpPr>
        <p:spPr>
          <a:xfrm>
            <a:off x="609441" y="4436509"/>
            <a:ext cx="2313641" cy="880032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A53531-C77A-C04B-BC39-A6EDFD382E92}"/>
              </a:ext>
            </a:extLst>
          </p:cNvPr>
          <p:cNvSpPr/>
          <p:nvPr/>
        </p:nvSpPr>
        <p:spPr>
          <a:xfrm>
            <a:off x="6695550" y="5540926"/>
            <a:ext cx="1798852" cy="580046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9991DD-6C13-1F49-B156-1AE38793E482}"/>
              </a:ext>
            </a:extLst>
          </p:cNvPr>
          <p:cNvGrpSpPr/>
          <p:nvPr/>
        </p:nvGrpSpPr>
        <p:grpSpPr>
          <a:xfrm>
            <a:off x="5992791" y="840084"/>
            <a:ext cx="2354040" cy="1291734"/>
            <a:chOff x="2576801" y="1757966"/>
            <a:chExt cx="2354040" cy="1291734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C785B157-9766-7F48-B1CF-1575D10025D6}"/>
                </a:ext>
              </a:extLst>
            </p:cNvPr>
            <p:cNvSpPr/>
            <p:nvPr/>
          </p:nvSpPr>
          <p:spPr>
            <a:xfrm>
              <a:off x="2576801" y="1757966"/>
              <a:ext cx="2354040" cy="1291734"/>
            </a:xfrm>
            <a:prstGeom prst="wedgeRoundRectCallout">
              <a:avLst>
                <a:gd name="adj1" fmla="val -76945"/>
                <a:gd name="adj2" fmla="val 55048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08DEC2-28F4-DC48-90CF-5D937FB260C2}"/>
                </a:ext>
              </a:extLst>
            </p:cNvPr>
            <p:cNvSpPr txBox="1"/>
            <p:nvPr/>
          </p:nvSpPr>
          <p:spPr>
            <a:xfrm>
              <a:off x="2576801" y="1976611"/>
              <a:ext cx="226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lvl="0" algn="ctr">
                <a:buClr>
                  <a:schemeClr val="dk1"/>
                </a:buClr>
                <a:buSzPts val="2800"/>
              </a:pPr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Well done –</a:t>
              </a:r>
              <a:b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</a:br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super reading!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F0A509-70B8-9449-B1E0-8E80E016E904}"/>
              </a:ext>
            </a:extLst>
          </p:cNvPr>
          <p:cNvGrpSpPr/>
          <p:nvPr/>
        </p:nvGrpSpPr>
        <p:grpSpPr>
          <a:xfrm>
            <a:off x="750118" y="3723836"/>
            <a:ext cx="2054634" cy="1557356"/>
            <a:chOff x="1427120" y="3264624"/>
            <a:chExt cx="2547638" cy="19310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E6DC19-4C75-9143-A7AF-9E8D64D01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27120" y="3264624"/>
              <a:ext cx="2547638" cy="1637576"/>
            </a:xfrm>
            <a:prstGeom prst="roundRect">
              <a:avLst>
                <a:gd name="adj" fmla="val 10316"/>
              </a:avLst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4D1B3A-9830-A842-B3B8-8831F0601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421555">
              <a:off x="1874395" y="4284599"/>
              <a:ext cx="693607" cy="91106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21A50A-4634-F043-B617-D3C5C65B017F}"/>
              </a:ext>
            </a:extLst>
          </p:cNvPr>
          <p:cNvGrpSpPr/>
          <p:nvPr/>
        </p:nvGrpSpPr>
        <p:grpSpPr>
          <a:xfrm>
            <a:off x="6802319" y="3647645"/>
            <a:ext cx="1319868" cy="2370271"/>
            <a:chOff x="6359711" y="2680906"/>
            <a:chExt cx="1736438" cy="31183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B8DC6C-705F-9249-A523-72A5C035B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59711" y="3399609"/>
              <a:ext cx="1736438" cy="2399662"/>
            </a:xfrm>
            <a:prstGeom prst="roundRect">
              <a:avLst>
                <a:gd name="adj" fmla="val 10316"/>
              </a:avLst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8975EED-9B5C-4B4B-B950-D9ACB92A1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02542" y="2680906"/>
              <a:ext cx="693607" cy="11049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486D81-4010-6540-A401-9F73F3E572C6}"/>
              </a:ext>
            </a:extLst>
          </p:cNvPr>
          <p:cNvGrpSpPr/>
          <p:nvPr/>
        </p:nvGrpSpPr>
        <p:grpSpPr>
          <a:xfrm>
            <a:off x="1077522" y="805326"/>
            <a:ext cx="1827925" cy="2258912"/>
            <a:chOff x="657367" y="182784"/>
            <a:chExt cx="2493843" cy="308184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595D0E-D5A8-0E46-9DD1-692274D36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659" y="182784"/>
              <a:ext cx="2314551" cy="308184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22FDA90-076F-D944-8B59-0CBBBE22D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367" y="1889483"/>
              <a:ext cx="1742588" cy="137514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416513-AE90-AA41-A4FF-B7687B77DF4A}"/>
              </a:ext>
            </a:extLst>
          </p:cNvPr>
          <p:cNvGrpSpPr/>
          <p:nvPr/>
        </p:nvGrpSpPr>
        <p:grpSpPr>
          <a:xfrm>
            <a:off x="5466833" y="2664068"/>
            <a:ext cx="2054635" cy="1329514"/>
            <a:chOff x="5167302" y="3550056"/>
            <a:chExt cx="2540857" cy="16441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E01E95-F7C5-B648-8032-C69620CF0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67302" y="3873604"/>
              <a:ext cx="2540857" cy="1320591"/>
            </a:xfrm>
            <a:prstGeom prst="roundRect">
              <a:avLst>
                <a:gd name="adj" fmla="val 10316"/>
              </a:avLst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297F3A0-83B3-A444-926C-F420E79C6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9451" y="3550056"/>
              <a:ext cx="1526626" cy="1357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095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F3A5040-60E8-5D4C-B782-EDA6C6ABF8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6744">
            <a:off x="7295504" y="5021301"/>
            <a:ext cx="889014" cy="1502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" y="1788052"/>
            <a:ext cx="2304449" cy="472217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F3FDCE3-3AE7-E346-AE38-A9576AB6B167}"/>
              </a:ext>
            </a:extLst>
          </p:cNvPr>
          <p:cNvGrpSpPr/>
          <p:nvPr/>
        </p:nvGrpSpPr>
        <p:grpSpPr>
          <a:xfrm>
            <a:off x="3863399" y="2825850"/>
            <a:ext cx="2791660" cy="3296169"/>
            <a:chOff x="3863399" y="2825850"/>
            <a:chExt cx="2791660" cy="329616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025FEB-5E16-D143-8917-B9DE9671211F}"/>
                </a:ext>
              </a:extLst>
            </p:cNvPr>
            <p:cNvSpPr/>
            <p:nvPr/>
          </p:nvSpPr>
          <p:spPr>
            <a:xfrm>
              <a:off x="3863399" y="2825850"/>
              <a:ext cx="2791660" cy="3296169"/>
            </a:xfrm>
            <a:prstGeom prst="roundRect">
              <a:avLst>
                <a:gd name="adj" fmla="val 8279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31EFE8-6682-0A41-91D3-7A18228D4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5179" y="3117731"/>
              <a:ext cx="1928101" cy="278585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2576801" y="1061435"/>
            <a:ext cx="5163210" cy="1453234"/>
            <a:chOff x="2576801" y="1177436"/>
            <a:chExt cx="5163210" cy="1453234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6"/>
              <a:ext cx="5163210" cy="1453234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60533" y="1453885"/>
              <a:ext cx="49957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The tap is 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53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F3A5040-60E8-5D4C-B782-EDA6C6ABF8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6744">
            <a:off x="7295504" y="5021301"/>
            <a:ext cx="889014" cy="1502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" y="1788052"/>
            <a:ext cx="2304449" cy="472217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AF7AA23-7BD4-3448-B854-141501F74CFC}"/>
              </a:ext>
            </a:extLst>
          </p:cNvPr>
          <p:cNvGrpSpPr/>
          <p:nvPr/>
        </p:nvGrpSpPr>
        <p:grpSpPr>
          <a:xfrm>
            <a:off x="3762576" y="2813310"/>
            <a:ext cx="2791660" cy="3319860"/>
            <a:chOff x="3863399" y="2813310"/>
            <a:chExt cx="2791660" cy="33198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31EFE8-6682-0A41-91D3-7A18228D45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48"/>
            <a:stretch/>
          </p:blipFill>
          <p:spPr>
            <a:xfrm>
              <a:off x="3863399" y="2813310"/>
              <a:ext cx="2791660" cy="3319860"/>
            </a:xfrm>
            <a:prstGeom prst="roundRect">
              <a:avLst>
                <a:gd name="adj" fmla="val 9135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025FEB-5E16-D143-8917-B9DE9671211F}"/>
                </a:ext>
              </a:extLst>
            </p:cNvPr>
            <p:cNvSpPr/>
            <p:nvPr/>
          </p:nvSpPr>
          <p:spPr>
            <a:xfrm>
              <a:off x="3863399" y="28258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2576801" y="735981"/>
            <a:ext cx="5163210" cy="1837865"/>
            <a:chOff x="2576801" y="1177435"/>
            <a:chExt cx="5163210" cy="1837865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5"/>
              <a:ext cx="5163210" cy="1837865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60533" y="1219204"/>
              <a:ext cx="49957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The red hen is on the hut.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F3A5040-60E8-5D4C-B782-EDA6C6ABF8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6744">
            <a:off x="7295504" y="5021301"/>
            <a:ext cx="889014" cy="1502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" y="1788052"/>
            <a:ext cx="2304449" cy="472217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2576801" y="735981"/>
            <a:ext cx="5163210" cy="1837865"/>
            <a:chOff x="2576801" y="1177435"/>
            <a:chExt cx="5163210" cy="1837865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5"/>
              <a:ext cx="5163210" cy="1837865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60533" y="1219204"/>
              <a:ext cx="49957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The dog has</a:t>
              </a:r>
              <a:b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</a:br>
              <a: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a pup.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A07130-4AD7-F343-A5ED-1253670993A8}"/>
              </a:ext>
            </a:extLst>
          </p:cNvPr>
          <p:cNvGrpSpPr/>
          <p:nvPr/>
        </p:nvGrpSpPr>
        <p:grpSpPr>
          <a:xfrm>
            <a:off x="3762576" y="2825850"/>
            <a:ext cx="2791660" cy="3296169"/>
            <a:chOff x="3762576" y="2825850"/>
            <a:chExt cx="2791660" cy="329616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025FEB-5E16-D143-8917-B9DE9671211F}"/>
                </a:ext>
              </a:extLst>
            </p:cNvPr>
            <p:cNvSpPr/>
            <p:nvPr/>
          </p:nvSpPr>
          <p:spPr>
            <a:xfrm>
              <a:off x="3762576" y="28258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1B2B322-2548-094C-AE2C-2AF3DBC0B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4441" y="2922599"/>
              <a:ext cx="2314551" cy="30818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D458375-AD78-B846-9B6F-C57BA371C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5149" y="4629298"/>
              <a:ext cx="1742588" cy="1375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90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F3A5040-60E8-5D4C-B782-EDA6C6ABF8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6744">
            <a:off x="7295504" y="5021301"/>
            <a:ext cx="889014" cy="1502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" y="1788052"/>
            <a:ext cx="2304449" cy="472217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F3FDCE3-3AE7-E346-AE38-A9576AB6B167}"/>
              </a:ext>
            </a:extLst>
          </p:cNvPr>
          <p:cNvGrpSpPr/>
          <p:nvPr/>
        </p:nvGrpSpPr>
        <p:grpSpPr>
          <a:xfrm>
            <a:off x="3863399" y="2825850"/>
            <a:ext cx="2791660" cy="3296169"/>
            <a:chOff x="3863399" y="2825850"/>
            <a:chExt cx="2791660" cy="329616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025FEB-5E16-D143-8917-B9DE9671211F}"/>
                </a:ext>
              </a:extLst>
            </p:cNvPr>
            <p:cNvSpPr/>
            <p:nvPr/>
          </p:nvSpPr>
          <p:spPr>
            <a:xfrm>
              <a:off x="3863399" y="2825850"/>
              <a:ext cx="2791660" cy="3296169"/>
            </a:xfrm>
            <a:prstGeom prst="roundRect">
              <a:avLst>
                <a:gd name="adj" fmla="val 8279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31EFE8-6682-0A41-91D3-7A18228D4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9288" y="3253690"/>
              <a:ext cx="2359881" cy="244048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2576801" y="1061435"/>
            <a:ext cx="5163210" cy="1453234"/>
            <a:chOff x="2576801" y="1177436"/>
            <a:chExt cx="5163210" cy="1453234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6"/>
              <a:ext cx="5163210" cy="1453234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60533" y="1453885"/>
              <a:ext cx="49957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The pen is red.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81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420BD1E-5D6D-6F47-BDC8-0CEDE0255DFA}"/>
              </a:ext>
            </a:extLst>
          </p:cNvPr>
          <p:cNvSpPr/>
          <p:nvPr/>
        </p:nvSpPr>
        <p:spPr>
          <a:xfrm>
            <a:off x="2111975" y="5243145"/>
            <a:ext cx="2313641" cy="549006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1601" y="1743566"/>
            <a:ext cx="3314390" cy="42743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4925991" y="1163035"/>
            <a:ext cx="3061999" cy="1872265"/>
            <a:chOff x="2576801" y="1177435"/>
            <a:chExt cx="3061999" cy="1872265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5"/>
              <a:ext cx="3061999" cy="1872265"/>
            </a:xfrm>
            <a:prstGeom prst="wedgeRoundRectCallout">
              <a:avLst>
                <a:gd name="adj1" fmla="val -75451"/>
                <a:gd name="adj2" fmla="val 28729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26970" y="1328737"/>
              <a:ext cx="29147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lvl="0" algn="ctr">
                <a:buClr>
                  <a:schemeClr val="dk1"/>
                </a:buClr>
                <a:buSzPts val="2800"/>
              </a:pPr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This time,</a:t>
              </a:r>
              <a:b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</a:br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read the sentence</a:t>
              </a:r>
              <a:b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</a:br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and click on the matching picture. </a:t>
              </a:r>
              <a:endParaRPr lang="en-GB" sz="2400" dirty="0">
                <a:latin typeface="Twinkl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2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82EC-0D7F-5141-8057-0B925903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2" y="1006673"/>
            <a:ext cx="6528317" cy="994306"/>
          </a:xfrm>
          <a:prstGeom prst="roundRect">
            <a:avLst/>
          </a:prstGeom>
          <a:ln>
            <a:solidFill>
              <a:srgbClr val="009640"/>
            </a:solidFill>
          </a:ln>
        </p:spPr>
        <p:txBody>
          <a:bodyPr/>
          <a:lstStyle/>
          <a:p>
            <a:r>
              <a:rPr lang="en-US" b="0" dirty="0"/>
              <a:t>Ted is on top of the den.</a:t>
            </a:r>
            <a:endParaRPr lang="en-RO" b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899" y="3036557"/>
              <a:ext cx="2791660" cy="2399662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7707" y="4127500"/>
              <a:ext cx="856754" cy="11049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4993699" y="21400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3699" y="3036557"/>
              <a:ext cx="2791660" cy="2399662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753564-93C4-EC48-B11B-47E4B64EF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7909" y="2279750"/>
              <a:ext cx="910840" cy="117465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315587C-F186-A544-AF53-756E87AD29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22" y="1323205"/>
            <a:ext cx="2468029" cy="50573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B11C55-8D00-B249-B884-2A5C355633DB}"/>
              </a:ext>
            </a:extLst>
          </p:cNvPr>
          <p:cNvGrpSpPr/>
          <p:nvPr/>
        </p:nvGrpSpPr>
        <p:grpSpPr>
          <a:xfrm>
            <a:off x="3335049" y="1015381"/>
            <a:ext cx="3140782" cy="1015533"/>
            <a:chOff x="2576802" y="1177436"/>
            <a:chExt cx="3140782" cy="1015533"/>
          </a:xfrm>
        </p:grpSpPr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12E09DD4-543D-9244-935A-2C144E959791}"/>
                </a:ext>
              </a:extLst>
            </p:cNvPr>
            <p:cNvSpPr/>
            <p:nvPr/>
          </p:nvSpPr>
          <p:spPr>
            <a:xfrm>
              <a:off x="2576802" y="1177436"/>
              <a:ext cx="3140782" cy="1015533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43E272-6DA3-B845-BD00-685512BE4C04}"/>
                </a:ext>
              </a:extLst>
            </p:cNvPr>
            <p:cNvSpPr txBox="1"/>
            <p:nvPr/>
          </p:nvSpPr>
          <p:spPr>
            <a:xfrm>
              <a:off x="2762768" y="1315292"/>
              <a:ext cx="26734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Well done!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72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82EC-0D7F-5141-8057-0B925903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2" y="1006673"/>
            <a:ext cx="6528317" cy="994306"/>
          </a:xfrm>
          <a:prstGeom prst="roundRect">
            <a:avLst/>
          </a:prstGeom>
          <a:ln>
            <a:solidFill>
              <a:srgbClr val="009640"/>
            </a:solidFill>
          </a:ln>
        </p:spPr>
        <p:txBody>
          <a:bodyPr/>
          <a:lstStyle/>
          <a:p>
            <a:r>
              <a:rPr lang="en-US" b="0" dirty="0"/>
              <a:t>The cat has a hat.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7406" y="2927669"/>
              <a:ext cx="1736438" cy="2399662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0237" y="2208966"/>
              <a:ext cx="693607" cy="11049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4993699" y="21400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9710" y="2588303"/>
              <a:ext cx="1736438" cy="2399662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315587C-F186-A544-AF53-756E87AD29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14377" y="1340579"/>
            <a:ext cx="2468029" cy="50573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B11C55-8D00-B249-B884-2A5C355633DB}"/>
              </a:ext>
            </a:extLst>
          </p:cNvPr>
          <p:cNvGrpSpPr/>
          <p:nvPr/>
        </p:nvGrpSpPr>
        <p:grpSpPr>
          <a:xfrm>
            <a:off x="2703672" y="1006673"/>
            <a:ext cx="3140782" cy="1015533"/>
            <a:chOff x="2576802" y="1177436"/>
            <a:chExt cx="3140782" cy="1015533"/>
          </a:xfrm>
        </p:grpSpPr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12E09DD4-543D-9244-935A-2C144E959791}"/>
                </a:ext>
              </a:extLst>
            </p:cNvPr>
            <p:cNvSpPr/>
            <p:nvPr/>
          </p:nvSpPr>
          <p:spPr>
            <a:xfrm>
              <a:off x="2576802" y="1177436"/>
              <a:ext cx="3140782" cy="1015533"/>
            </a:xfrm>
            <a:prstGeom prst="wedgeRoundRectCallout">
              <a:avLst>
                <a:gd name="adj1" fmla="val 65993"/>
                <a:gd name="adj2" fmla="val 56222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43E272-6DA3-B845-BD00-685512BE4C04}"/>
                </a:ext>
              </a:extLst>
            </p:cNvPr>
            <p:cNvSpPr txBox="1"/>
            <p:nvPr/>
          </p:nvSpPr>
          <p:spPr>
            <a:xfrm>
              <a:off x="2762768" y="1315292"/>
              <a:ext cx="26734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Well done!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16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1285</TotalTime>
  <Words>212</Words>
  <Application>Microsoft Office PowerPoint</Application>
  <PresentationFormat>On-screen Show (4:3)</PresentationFormat>
  <Paragraphs>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Twinkl</vt:lpstr>
      <vt:lpstr>Arial</vt:lpstr>
      <vt:lpstr>Calibri</vt:lpstr>
      <vt:lpstr>Office Theme</vt:lpstr>
      <vt:lpstr>PowerPoint Presentation</vt:lpstr>
      <vt:lpstr>Can you help Ted read some sentences?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Ted is on top of the den.</vt:lpstr>
      <vt:lpstr>The cat has a hat.</vt:lpstr>
      <vt:lpstr>The hen had an egg.</vt:lpstr>
      <vt:lpstr>The pet rat is in the mud.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Ted is on top of the den.</vt:lpstr>
      <vt:lpstr>The cat has a hat.</vt:lpstr>
      <vt:lpstr>The hen had an egg.</vt:lpstr>
      <vt:lpstr>The pet rat is in the mud.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twiknl</dc:creator>
  <cp:lastModifiedBy>Admin</cp:lastModifiedBy>
  <cp:revision>40</cp:revision>
  <dcterms:created xsi:type="dcterms:W3CDTF">2020-10-29T15:24:13Z</dcterms:created>
  <dcterms:modified xsi:type="dcterms:W3CDTF">2024-05-04T13:35:15Z</dcterms:modified>
</cp:coreProperties>
</file>